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73" r:id="rId4"/>
    <p:sldId id="272" r:id="rId5"/>
    <p:sldId id="274" r:id="rId6"/>
    <p:sldId id="258" r:id="rId7"/>
    <p:sldId id="259" r:id="rId8"/>
    <p:sldId id="275" r:id="rId9"/>
    <p:sldId id="265" r:id="rId10"/>
    <p:sldId id="260" r:id="rId11"/>
    <p:sldId id="276" r:id="rId12"/>
    <p:sldId id="266" r:id="rId13"/>
    <p:sldId id="277" r:id="rId14"/>
    <p:sldId id="267" r:id="rId15"/>
    <p:sldId id="261" r:id="rId16"/>
    <p:sldId id="278" r:id="rId17"/>
    <p:sldId id="268" r:id="rId18"/>
    <p:sldId id="279" r:id="rId19"/>
    <p:sldId id="262" r:id="rId20"/>
    <p:sldId id="280" r:id="rId21"/>
    <p:sldId id="281" r:id="rId22"/>
    <p:sldId id="282" r:id="rId23"/>
    <p:sldId id="269" r:id="rId24"/>
    <p:sldId id="283" r:id="rId25"/>
    <p:sldId id="284" r:id="rId26"/>
    <p:sldId id="285" r:id="rId27"/>
    <p:sldId id="270" r:id="rId28"/>
    <p:sldId id="271" r:id="rId29"/>
    <p:sldId id="263"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3" d="100"/>
          <a:sy n="73" d="100"/>
        </p:scale>
        <p:origin x="-106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5AC72-87F4-4082-9FF4-EAD605882A86}" type="datetimeFigureOut">
              <a:rPr lang="en-US" smtClean="0"/>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6BECE-C906-4162-B042-3C176762B552}" type="slidenum">
              <a:rPr lang="en-US" smtClean="0"/>
              <a:t>‹#›</a:t>
            </a:fld>
            <a:endParaRPr lang="en-US"/>
          </a:p>
        </p:txBody>
      </p:sp>
    </p:spTree>
    <p:extLst>
      <p:ext uri="{BB962C8B-B14F-4D97-AF65-F5344CB8AC3E}">
        <p14:creationId xmlns:p14="http://schemas.microsoft.com/office/powerpoint/2010/main" val="53337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6BECE-C906-4162-B042-3C176762B552}" type="slidenum">
              <a:rPr lang="en-US" smtClean="0"/>
              <a:t>7</a:t>
            </a:fld>
            <a:endParaRPr lang="en-US"/>
          </a:p>
        </p:txBody>
      </p:sp>
    </p:spTree>
    <p:extLst>
      <p:ext uri="{BB962C8B-B14F-4D97-AF65-F5344CB8AC3E}">
        <p14:creationId xmlns:p14="http://schemas.microsoft.com/office/powerpoint/2010/main" val="399025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924E130-A047-455E-AD49-40DD35E5ED6A}" type="datetimeFigureOut">
              <a:rPr lang="en-US" smtClean="0"/>
              <a:t>5/2/2013</a:t>
            </a:fld>
            <a:endParaRPr lang="en-US"/>
          </a:p>
        </p:txBody>
      </p:sp>
      <p:sp>
        <p:nvSpPr>
          <p:cNvPr id="8" name="Slide Number Placeholder 7"/>
          <p:cNvSpPr>
            <a:spLocks noGrp="1"/>
          </p:cNvSpPr>
          <p:nvPr>
            <p:ph type="sldNum" sz="quarter" idx="11"/>
          </p:nvPr>
        </p:nvSpPr>
        <p:spPr/>
        <p:txBody>
          <a:bodyPr/>
          <a:lstStyle/>
          <a:p>
            <a:fld id="{29913069-F2FA-448A-A175-E2E98BEEAE0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4E130-A047-455E-AD49-40DD35E5ED6A}"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4E130-A047-455E-AD49-40DD35E5ED6A}"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924E130-A047-455E-AD49-40DD35E5ED6A}"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4E130-A047-455E-AD49-40DD35E5ED6A}"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3069-F2FA-448A-A175-E2E98BEEAE0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924E130-A047-455E-AD49-40DD35E5ED6A}"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13069-F2FA-448A-A175-E2E98BEEAE0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924E130-A047-455E-AD49-40DD35E5ED6A}" type="datetimeFigureOut">
              <a:rPr lang="en-US" smtClean="0"/>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13069-F2FA-448A-A175-E2E98BEEAE0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24E130-A047-455E-AD49-40DD35E5ED6A}" type="datetimeFigureOut">
              <a:rPr lang="en-US" smtClean="0"/>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4E130-A047-455E-AD49-40DD35E5ED6A}" type="datetimeFigureOut">
              <a:rPr lang="en-US" smtClean="0"/>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4E130-A047-455E-AD49-40DD35E5ED6A}"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4E130-A047-455E-AD49-40DD35E5ED6A}"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13069-F2FA-448A-A175-E2E98BEEAE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924E130-A047-455E-AD49-40DD35E5ED6A}" type="datetimeFigureOut">
              <a:rPr lang="en-US" smtClean="0"/>
              <a:t>5/2/2013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9913069-F2FA-448A-A175-E2E98BEEAE0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Withdrawing Medication From a Vial</a:t>
            </a:r>
            <a:endParaRPr lang="en-US" dirty="0"/>
          </a:p>
        </p:txBody>
      </p:sp>
      <p:sp>
        <p:nvSpPr>
          <p:cNvPr id="3" name="Subtitle 2"/>
          <p:cNvSpPr>
            <a:spLocks noGrp="1"/>
          </p:cNvSpPr>
          <p:nvPr>
            <p:ph type="subTitle" idx="1"/>
          </p:nvPr>
        </p:nvSpPr>
        <p:spPr>
          <a:xfrm>
            <a:off x="1371600" y="5334000"/>
            <a:ext cx="6400800" cy="838200"/>
          </a:xfrm>
        </p:spPr>
        <p:txBody>
          <a:bodyPr>
            <a:normAutofit/>
          </a:bodyPr>
          <a:lstStyle/>
          <a:p>
            <a:r>
              <a:rPr lang="en-US" b="1" dirty="0" smtClean="0">
                <a:solidFill>
                  <a:srgbClr val="002060"/>
                </a:solidFill>
              </a:rPr>
              <a:t>Lesson One</a:t>
            </a:r>
          </a:p>
          <a:p>
            <a:r>
              <a:rPr lang="en-US" sz="2000" dirty="0" smtClean="0">
                <a:solidFill>
                  <a:srgbClr val="002060"/>
                </a:solidFill>
              </a:rPr>
              <a:t>Lori Fusco, Beth </a:t>
            </a:r>
            <a:r>
              <a:rPr lang="en-US" sz="2000" dirty="0" err="1" smtClean="0">
                <a:solidFill>
                  <a:srgbClr val="002060"/>
                </a:solidFill>
              </a:rPr>
              <a:t>Ghioldi</a:t>
            </a:r>
            <a:r>
              <a:rPr lang="en-US" sz="2000" dirty="0" smtClean="0">
                <a:solidFill>
                  <a:srgbClr val="002060"/>
                </a:solidFill>
              </a:rPr>
              <a:t>, Brittany Mancini</a:t>
            </a:r>
            <a:endParaRPr lang="en-US" sz="2000" dirty="0">
              <a:solidFill>
                <a:srgbClr val="002060"/>
              </a:solidFill>
            </a:endParaRPr>
          </a:p>
        </p:txBody>
      </p:sp>
    </p:spTree>
    <p:extLst>
      <p:ext uri="{BB962C8B-B14F-4D97-AF65-F5344CB8AC3E}">
        <p14:creationId xmlns:p14="http://schemas.microsoft.com/office/powerpoint/2010/main" val="3550345754"/>
      </p:ext>
    </p:extLst>
  </p:cSld>
  <p:clrMapOvr>
    <a:masterClrMapping/>
  </p:clrMapOvr>
  <mc:AlternateContent xmlns:mc="http://schemas.openxmlformats.org/markup-compatibility/2006" xmlns:p14="http://schemas.microsoft.com/office/powerpoint/2010/main">
    <mc:Choice Requires="p14">
      <p:transition p14:dur="1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lstStyle/>
          <a:p>
            <a:r>
              <a:rPr lang="en-US" dirty="0" smtClean="0"/>
              <a:t>How to Withdraw Medication From a Vial</a:t>
            </a:r>
            <a:endParaRPr lang="en-US" dirty="0"/>
          </a:p>
        </p:txBody>
      </p:sp>
      <p:sp>
        <p:nvSpPr>
          <p:cNvPr id="3" name="Content Placeholder 2"/>
          <p:cNvSpPr>
            <a:spLocks noGrp="1"/>
          </p:cNvSpPr>
          <p:nvPr>
            <p:ph idx="1"/>
          </p:nvPr>
        </p:nvSpPr>
        <p:spPr>
          <a:xfrm>
            <a:off x="457200" y="2286000"/>
            <a:ext cx="8229600" cy="4191000"/>
          </a:xfrm>
        </p:spPr>
        <p:txBody>
          <a:bodyPr>
            <a:normAutofit/>
          </a:bodyPr>
          <a:lstStyle/>
          <a:p>
            <a:pPr marL="457200" indent="-457200">
              <a:lnSpc>
                <a:spcPct val="114000"/>
              </a:lnSpc>
              <a:buAutoNum type="arabicPeriod"/>
            </a:pPr>
            <a:r>
              <a:rPr lang="en-US" dirty="0" smtClean="0">
                <a:solidFill>
                  <a:schemeClr val="accent6">
                    <a:lumMod val="50000"/>
                  </a:schemeClr>
                </a:solidFill>
              </a:rPr>
              <a:t>Check the order, gather equipment, and perform hand hygiene.</a:t>
            </a:r>
          </a:p>
          <a:p>
            <a:pPr marL="457200" indent="-457200">
              <a:lnSpc>
                <a:spcPct val="114000"/>
              </a:lnSpc>
              <a:buAutoNum type="arabicPeriod"/>
            </a:pPr>
            <a:endParaRPr lang="en-US" dirty="0" smtClean="0">
              <a:solidFill>
                <a:schemeClr val="accent6">
                  <a:lumMod val="50000"/>
                </a:schemeClr>
              </a:solidFill>
            </a:endParaRPr>
          </a:p>
          <a:p>
            <a:pPr marL="457200" indent="-457200">
              <a:lnSpc>
                <a:spcPct val="114000"/>
              </a:lnSpc>
              <a:buAutoNum type="arabicPeriod"/>
            </a:pPr>
            <a:r>
              <a:rPr lang="en-US" dirty="0" smtClean="0">
                <a:solidFill>
                  <a:schemeClr val="accent6">
                    <a:lumMod val="50000"/>
                  </a:schemeClr>
                </a:solidFill>
              </a:rPr>
              <a:t>Remove the cap on the vial that protects the rubber stopper.</a:t>
            </a:r>
          </a:p>
          <a:p>
            <a:pPr marL="457200" indent="-457200">
              <a:lnSpc>
                <a:spcPct val="114000"/>
              </a:lnSpc>
              <a:buAutoNum type="arabicPeriod"/>
            </a:pPr>
            <a:endParaRPr lang="en-US" dirty="0" smtClean="0">
              <a:solidFill>
                <a:schemeClr val="accent6">
                  <a:lumMod val="50000"/>
                </a:schemeClr>
              </a:solidFill>
            </a:endParaRPr>
          </a:p>
          <a:p>
            <a:pPr marL="457200" indent="-457200">
              <a:lnSpc>
                <a:spcPct val="114000"/>
              </a:lnSpc>
              <a:buAutoNum type="arabicPeriod"/>
            </a:pPr>
            <a:r>
              <a:rPr lang="en-US" dirty="0" smtClean="0">
                <a:solidFill>
                  <a:schemeClr val="accent6">
                    <a:lumMod val="50000"/>
                  </a:schemeClr>
                </a:solidFill>
              </a:rPr>
              <a:t>Swab the rubber top with alcohol.  Allow to dry.</a:t>
            </a:r>
          </a:p>
        </p:txBody>
      </p:sp>
    </p:spTree>
    <p:extLst>
      <p:ext uri="{BB962C8B-B14F-4D97-AF65-F5344CB8AC3E}">
        <p14:creationId xmlns:p14="http://schemas.microsoft.com/office/powerpoint/2010/main" val="73591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t>How to Withdraw…</a:t>
            </a:r>
            <a:endParaRPr lang="en-US" dirty="0"/>
          </a:p>
        </p:txBody>
      </p:sp>
      <p:sp>
        <p:nvSpPr>
          <p:cNvPr id="3" name="Content Placeholder 2"/>
          <p:cNvSpPr>
            <a:spLocks noGrp="1"/>
          </p:cNvSpPr>
          <p:nvPr>
            <p:ph idx="1"/>
          </p:nvPr>
        </p:nvSpPr>
        <p:spPr>
          <a:xfrm>
            <a:off x="457200" y="1676400"/>
            <a:ext cx="8229600" cy="4572000"/>
          </a:xfrm>
        </p:spPr>
        <p:txBody>
          <a:bodyPr>
            <a:normAutofit lnSpcReduction="10000"/>
          </a:bodyPr>
          <a:lstStyle/>
          <a:p>
            <a:pPr marL="457200" indent="-457200">
              <a:lnSpc>
                <a:spcPct val="114000"/>
              </a:lnSpc>
              <a:buAutoNum type="arabicPeriod" startAt="4"/>
            </a:pPr>
            <a:r>
              <a:rPr lang="en-US" dirty="0" smtClean="0">
                <a:solidFill>
                  <a:schemeClr val="accent6">
                    <a:lumMod val="50000"/>
                  </a:schemeClr>
                </a:solidFill>
              </a:rPr>
              <a:t>Remove the cap from the needle or blunt cannula.</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Touch the plunger at the knob only.  Draw back</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an equal amount of air into the syringe that is </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equal to the specific dose of the medication to </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be withdrawn. </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a:t>
            </a:r>
            <a:endParaRPr lang="en-US" dirty="0">
              <a:solidFill>
                <a:schemeClr val="accent6">
                  <a:lumMod val="50000"/>
                </a:schemeClr>
              </a:solidFill>
            </a:endParaRPr>
          </a:p>
          <a:p>
            <a:pPr marL="457200" indent="-457200">
              <a:lnSpc>
                <a:spcPct val="114000"/>
              </a:lnSpc>
              <a:buAutoNum type="arabicPeriod" startAt="5"/>
            </a:pPr>
            <a:r>
              <a:rPr lang="en-US" dirty="0" smtClean="0">
                <a:solidFill>
                  <a:schemeClr val="accent6">
                    <a:lumMod val="50000"/>
                  </a:schemeClr>
                </a:solidFill>
              </a:rPr>
              <a:t>Hold </a:t>
            </a:r>
            <a:r>
              <a:rPr lang="en-US" dirty="0">
                <a:solidFill>
                  <a:schemeClr val="accent6">
                    <a:lumMod val="50000"/>
                  </a:schemeClr>
                </a:solidFill>
              </a:rPr>
              <a:t>the vial on a flat surface. Pierce the </a:t>
            </a:r>
            <a:r>
              <a:rPr lang="en-US" dirty="0" smtClean="0">
                <a:solidFill>
                  <a:schemeClr val="accent6">
                    <a:lumMod val="50000"/>
                  </a:schemeClr>
                </a:solidFill>
              </a:rPr>
              <a:t>rubber</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stopper </a:t>
            </a:r>
            <a:r>
              <a:rPr lang="en-US" dirty="0">
                <a:solidFill>
                  <a:schemeClr val="accent6">
                    <a:lumMod val="50000"/>
                  </a:schemeClr>
                </a:solidFill>
              </a:rPr>
              <a:t>in the center with the needle tip and </a:t>
            </a:r>
            <a:r>
              <a:rPr lang="en-US" dirty="0" smtClean="0">
                <a:solidFill>
                  <a:schemeClr val="accent6">
                    <a:lumMod val="50000"/>
                  </a:schemeClr>
                </a:solidFill>
              </a:rPr>
              <a:t>inject</a:t>
            </a: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the </a:t>
            </a:r>
            <a:r>
              <a:rPr lang="en-US" dirty="0">
                <a:solidFill>
                  <a:schemeClr val="accent6">
                    <a:lumMod val="50000"/>
                  </a:schemeClr>
                </a:solidFill>
              </a:rPr>
              <a:t>measured air into the space above </a:t>
            </a:r>
            <a:r>
              <a:rPr lang="en-US" dirty="0" smtClean="0">
                <a:solidFill>
                  <a:schemeClr val="accent6">
                    <a:lumMod val="50000"/>
                  </a:schemeClr>
                </a:solidFill>
              </a:rPr>
              <a:t>the</a:t>
            </a:r>
          </a:p>
          <a:p>
            <a:pPr marL="0" indent="0">
              <a:lnSpc>
                <a:spcPct val="114000"/>
              </a:lnSpc>
              <a:buNone/>
            </a:pPr>
            <a:r>
              <a:rPr lang="en-US" dirty="0" smtClean="0">
                <a:solidFill>
                  <a:schemeClr val="accent6">
                    <a:lumMod val="50000"/>
                  </a:schemeClr>
                </a:solidFill>
              </a:rPr>
              <a:t>     solution</a:t>
            </a:r>
            <a:r>
              <a:rPr lang="en-US" dirty="0">
                <a:solidFill>
                  <a:schemeClr val="accent6">
                    <a:lumMod val="50000"/>
                  </a:schemeClr>
                </a:solidFill>
              </a:rPr>
              <a:t>.</a:t>
            </a:r>
          </a:p>
          <a:p>
            <a:endParaRPr lang="en-US" dirty="0"/>
          </a:p>
        </p:txBody>
      </p:sp>
    </p:spTree>
    <p:extLst>
      <p:ext uri="{BB962C8B-B14F-4D97-AF65-F5344CB8AC3E}">
        <p14:creationId xmlns:p14="http://schemas.microsoft.com/office/powerpoint/2010/main" val="78433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t>How to Withdraw…</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457200" indent="-457200">
              <a:lnSpc>
                <a:spcPct val="114000"/>
              </a:lnSpc>
              <a:buAutoNum type="arabicPeriod" startAt="6"/>
            </a:pPr>
            <a:r>
              <a:rPr lang="en-US" dirty="0" smtClean="0">
                <a:solidFill>
                  <a:schemeClr val="accent6">
                    <a:lumMod val="50000"/>
                  </a:schemeClr>
                </a:solidFill>
              </a:rPr>
              <a:t>Invert the vial.  Keep the tip of the needle or blunt cannula below the fluid level.</a:t>
            </a:r>
          </a:p>
          <a:p>
            <a:pPr marL="457200" indent="-457200">
              <a:lnSpc>
                <a:spcPct val="114000"/>
              </a:lnSpc>
              <a:buAutoNum type="arabicPeriod" startAt="6"/>
            </a:pPr>
            <a:endParaRPr lang="en-US" dirty="0" smtClean="0">
              <a:solidFill>
                <a:schemeClr val="accent6">
                  <a:lumMod val="50000"/>
                </a:schemeClr>
              </a:solidFill>
            </a:endParaRPr>
          </a:p>
          <a:p>
            <a:pPr marL="457200" indent="-457200">
              <a:lnSpc>
                <a:spcPct val="114000"/>
              </a:lnSpc>
              <a:buAutoNum type="arabicPeriod" startAt="6"/>
            </a:pPr>
            <a:r>
              <a:rPr lang="en-US" dirty="0" smtClean="0">
                <a:solidFill>
                  <a:schemeClr val="accent6">
                    <a:lumMod val="50000"/>
                  </a:schemeClr>
                </a:solidFill>
              </a:rPr>
              <a:t>Hold the vial in one hand and use the other to withdraw the medication.  Touch the plunger at the knob only.  Draw up the prescribed amount of medication while holding the syringe vertically and at eye level.</a:t>
            </a:r>
          </a:p>
        </p:txBody>
      </p:sp>
    </p:spTree>
    <p:extLst>
      <p:ext uri="{BB962C8B-B14F-4D97-AF65-F5344CB8AC3E}">
        <p14:creationId xmlns:p14="http://schemas.microsoft.com/office/powerpoint/2010/main" val="317007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How to Withdraw…</a:t>
            </a:r>
            <a:endParaRPr lang="en-US" dirty="0"/>
          </a:p>
        </p:txBody>
      </p:sp>
      <p:sp>
        <p:nvSpPr>
          <p:cNvPr id="3" name="Content Placeholder 2"/>
          <p:cNvSpPr>
            <a:spLocks noGrp="1"/>
          </p:cNvSpPr>
          <p:nvPr>
            <p:ph idx="1"/>
          </p:nvPr>
        </p:nvSpPr>
        <p:spPr>
          <a:xfrm>
            <a:off x="457200" y="1447800"/>
            <a:ext cx="8229600" cy="5105400"/>
          </a:xfrm>
        </p:spPr>
        <p:txBody>
          <a:bodyPr>
            <a:normAutofit lnSpcReduction="10000"/>
          </a:bodyPr>
          <a:lstStyle/>
          <a:p>
            <a:pPr marL="0" indent="0">
              <a:buNone/>
            </a:pPr>
            <a:r>
              <a:rPr lang="en-US" dirty="0" smtClean="0">
                <a:solidFill>
                  <a:schemeClr val="accent6">
                    <a:lumMod val="50000"/>
                  </a:schemeClr>
                </a:solidFill>
              </a:rPr>
              <a:t>8.   If </a:t>
            </a:r>
            <a:r>
              <a:rPr lang="en-US" dirty="0">
                <a:solidFill>
                  <a:schemeClr val="accent6">
                    <a:lumMod val="50000"/>
                  </a:schemeClr>
                </a:solidFill>
              </a:rPr>
              <a:t>any air bubbles accumulate in the syringe, tap </a:t>
            </a:r>
            <a:endParaRPr lang="en-US" dirty="0" smtClean="0">
              <a:solidFill>
                <a:schemeClr val="accent6">
                  <a:lumMod val="50000"/>
                </a:schemeClr>
              </a:solidFill>
            </a:endParaRPr>
          </a:p>
          <a:p>
            <a:pPr marL="0" indent="0">
              <a:buNone/>
            </a:pPr>
            <a:r>
              <a:rPr lang="en-US" dirty="0" smtClean="0">
                <a:solidFill>
                  <a:schemeClr val="accent6">
                    <a:lumMod val="50000"/>
                  </a:schemeClr>
                </a:solidFill>
              </a:rPr>
              <a:t>      the </a:t>
            </a:r>
            <a:r>
              <a:rPr lang="en-US" dirty="0">
                <a:solidFill>
                  <a:schemeClr val="accent6">
                    <a:lumMod val="50000"/>
                  </a:schemeClr>
                </a:solidFill>
              </a:rPr>
              <a:t>barrel of the syringe sharply</a:t>
            </a:r>
            <a:r>
              <a:rPr lang="en-US" dirty="0" smtClean="0">
                <a:solidFill>
                  <a:schemeClr val="accent6">
                    <a:lumMod val="50000"/>
                  </a:schemeClr>
                </a:solidFill>
              </a:rPr>
              <a:t>.</a:t>
            </a:r>
          </a:p>
          <a:p>
            <a:pPr marL="457200" indent="-457200">
              <a:buAutoNum type="arabicPeriod" startAt="6"/>
            </a:pPr>
            <a:endParaRPr lang="en-US" dirty="0">
              <a:solidFill>
                <a:schemeClr val="accent6">
                  <a:lumMod val="50000"/>
                </a:schemeClr>
              </a:solidFill>
            </a:endParaRPr>
          </a:p>
          <a:p>
            <a:pPr marL="0" indent="0">
              <a:buNone/>
            </a:pPr>
            <a:r>
              <a:rPr lang="en-US" dirty="0" smtClean="0">
                <a:solidFill>
                  <a:schemeClr val="accent6">
                    <a:lumMod val="50000"/>
                  </a:schemeClr>
                </a:solidFill>
              </a:rPr>
              <a:t>9.   After </a:t>
            </a:r>
            <a:r>
              <a:rPr lang="en-US" dirty="0">
                <a:solidFill>
                  <a:schemeClr val="accent6">
                    <a:lumMod val="50000"/>
                  </a:schemeClr>
                </a:solidFill>
              </a:rPr>
              <a:t>the correct dose is withdrawn, remove the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needle </a:t>
            </a:r>
            <a:r>
              <a:rPr lang="en-US" dirty="0">
                <a:solidFill>
                  <a:schemeClr val="accent6">
                    <a:lumMod val="50000"/>
                  </a:schemeClr>
                </a:solidFill>
              </a:rPr>
              <a:t>from the vial and carefully replace the </a:t>
            </a:r>
            <a:r>
              <a:rPr lang="en-US" dirty="0" smtClean="0">
                <a:solidFill>
                  <a:schemeClr val="accent6">
                    <a:lumMod val="50000"/>
                  </a:schemeClr>
                </a:solidFill>
              </a:rPr>
              <a:t>cap</a:t>
            </a:r>
          </a:p>
          <a:p>
            <a:pPr marL="0" indent="0">
              <a:buNone/>
            </a:pPr>
            <a:r>
              <a:rPr lang="en-US" dirty="0">
                <a:solidFill>
                  <a:schemeClr val="accent6">
                    <a:lumMod val="50000"/>
                  </a:schemeClr>
                </a:solidFill>
              </a:rPr>
              <a:t> </a:t>
            </a:r>
            <a:r>
              <a:rPr lang="en-US" dirty="0" smtClean="0">
                <a:solidFill>
                  <a:schemeClr val="accent6">
                    <a:lumMod val="50000"/>
                  </a:schemeClr>
                </a:solidFill>
              </a:rPr>
              <a:t>     over </a:t>
            </a:r>
            <a:r>
              <a:rPr lang="en-US" dirty="0">
                <a:solidFill>
                  <a:schemeClr val="accent6">
                    <a:lumMod val="50000"/>
                  </a:schemeClr>
                </a:solidFill>
              </a:rPr>
              <a:t>the needle</a:t>
            </a:r>
            <a:r>
              <a:rPr lang="en-US" dirty="0" smtClean="0">
                <a:solidFill>
                  <a:schemeClr val="accent6">
                    <a:lumMod val="50000"/>
                  </a:schemeClr>
                </a:solidFill>
              </a:rPr>
              <a:t>.</a:t>
            </a:r>
          </a:p>
          <a:p>
            <a:pPr marL="457200" indent="-457200">
              <a:buAutoNum type="arabicPeriod" startAt="6"/>
            </a:pPr>
            <a:endParaRPr lang="en-US" dirty="0">
              <a:solidFill>
                <a:schemeClr val="accent6">
                  <a:lumMod val="50000"/>
                </a:schemeClr>
              </a:solidFill>
            </a:endParaRPr>
          </a:p>
          <a:p>
            <a:pPr marL="0" indent="0">
              <a:buNone/>
            </a:pPr>
            <a:r>
              <a:rPr lang="en-US" dirty="0" smtClean="0">
                <a:solidFill>
                  <a:schemeClr val="accent6">
                    <a:lumMod val="50000"/>
                  </a:schemeClr>
                </a:solidFill>
              </a:rPr>
              <a:t>10. Check </a:t>
            </a:r>
            <a:r>
              <a:rPr lang="en-US" dirty="0">
                <a:solidFill>
                  <a:schemeClr val="accent6">
                    <a:lumMod val="50000"/>
                  </a:schemeClr>
                </a:solidFill>
              </a:rPr>
              <a:t>the amount of medication in the </a:t>
            </a:r>
            <a:r>
              <a:rPr lang="en-US" dirty="0" smtClean="0">
                <a:solidFill>
                  <a:schemeClr val="accent6">
                    <a:lumMod val="50000"/>
                  </a:schemeClr>
                </a:solidFill>
              </a:rPr>
              <a:t>syringe</a:t>
            </a: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with the medication </a:t>
            </a:r>
            <a:r>
              <a:rPr lang="en-US" dirty="0" smtClean="0">
                <a:solidFill>
                  <a:schemeClr val="accent6">
                    <a:lumMod val="50000"/>
                  </a:schemeClr>
                </a:solidFill>
              </a:rPr>
              <a:t>dose </a:t>
            </a:r>
            <a:r>
              <a:rPr lang="en-US" dirty="0">
                <a:solidFill>
                  <a:schemeClr val="accent6">
                    <a:lumMod val="50000"/>
                  </a:schemeClr>
                </a:solidFill>
              </a:rPr>
              <a:t>and discard any surplus</a:t>
            </a:r>
            <a:r>
              <a:rPr lang="en-US" dirty="0" smtClean="0">
                <a:solidFill>
                  <a:schemeClr val="accent6">
                    <a:lumMod val="50000"/>
                  </a:schemeClr>
                </a:solidFill>
              </a:rPr>
              <a:t>.</a:t>
            </a:r>
          </a:p>
          <a:p>
            <a:pPr marL="457200" indent="-457200">
              <a:buAutoNum type="arabicPeriod" startAt="6"/>
            </a:pPr>
            <a:endParaRPr lang="en-US" dirty="0">
              <a:solidFill>
                <a:schemeClr val="accent6">
                  <a:lumMod val="50000"/>
                </a:schemeClr>
              </a:solidFill>
            </a:endParaRPr>
          </a:p>
          <a:p>
            <a:pPr marL="0" indent="0">
              <a:buNone/>
            </a:pPr>
            <a:r>
              <a:rPr lang="en-US" dirty="0" smtClean="0">
                <a:solidFill>
                  <a:schemeClr val="accent6">
                    <a:lumMod val="50000"/>
                  </a:schemeClr>
                </a:solidFill>
              </a:rPr>
              <a:t>11. Recheck </a:t>
            </a:r>
            <a:r>
              <a:rPr lang="en-US" dirty="0">
                <a:solidFill>
                  <a:schemeClr val="accent6">
                    <a:lumMod val="50000"/>
                  </a:schemeClr>
                </a:solidFill>
              </a:rPr>
              <a:t>the label with the order.  </a:t>
            </a:r>
            <a:r>
              <a:rPr lang="en-US" b="1" dirty="0">
                <a:solidFill>
                  <a:schemeClr val="accent6">
                    <a:lumMod val="50000"/>
                  </a:schemeClr>
                </a:solidFill>
              </a:rPr>
              <a:t>Administer to </a:t>
            </a:r>
            <a:endParaRPr lang="en-US" b="1" dirty="0" smtClean="0">
              <a:solidFill>
                <a:schemeClr val="accent6">
                  <a:lumMod val="50000"/>
                </a:schemeClr>
              </a:solidFill>
            </a:endParaRPr>
          </a:p>
          <a:p>
            <a:pPr marL="0" indent="0">
              <a:buNone/>
            </a:pPr>
            <a:r>
              <a:rPr lang="en-US" b="1" dirty="0">
                <a:solidFill>
                  <a:schemeClr val="accent6">
                    <a:lumMod val="50000"/>
                  </a:schemeClr>
                </a:solidFill>
              </a:rPr>
              <a:t> </a:t>
            </a:r>
            <a:r>
              <a:rPr lang="en-US" b="1" dirty="0" smtClean="0">
                <a:solidFill>
                  <a:schemeClr val="accent6">
                    <a:lumMod val="50000"/>
                  </a:schemeClr>
                </a:solidFill>
              </a:rPr>
              <a:t>     the patient</a:t>
            </a:r>
            <a:r>
              <a:rPr lang="en-US" dirty="0">
                <a:solidFill>
                  <a:schemeClr val="accent6">
                    <a:lumMod val="50000"/>
                  </a:schemeClr>
                </a:solidFill>
              </a:rPr>
              <a:t>.</a:t>
            </a:r>
          </a:p>
          <a:p>
            <a:endParaRPr lang="en-US" dirty="0">
              <a:solidFill>
                <a:schemeClr val="accent6">
                  <a:lumMod val="50000"/>
                </a:schemeClr>
              </a:solidFill>
            </a:endParaRPr>
          </a:p>
        </p:txBody>
      </p:sp>
    </p:spTree>
    <p:extLst>
      <p:ext uri="{BB962C8B-B14F-4D97-AF65-F5344CB8AC3E}">
        <p14:creationId xmlns:p14="http://schemas.microsoft.com/office/powerpoint/2010/main" val="164250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Let’s Review!</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44782"/>
            <a:ext cx="2535436" cy="33829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964" y="1981200"/>
            <a:ext cx="2514600" cy="3429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282" y="1617518"/>
            <a:ext cx="2514600" cy="3429000"/>
          </a:xfrm>
          <a:prstGeom prst="rect">
            <a:avLst/>
          </a:prstGeom>
        </p:spPr>
      </p:pic>
      <p:sp>
        <p:nvSpPr>
          <p:cNvPr id="8" name="TextBox 7"/>
          <p:cNvSpPr txBox="1"/>
          <p:nvPr/>
        </p:nvSpPr>
        <p:spPr>
          <a:xfrm>
            <a:off x="1447800" y="5867400"/>
            <a:ext cx="5943600" cy="400110"/>
          </a:xfrm>
          <a:prstGeom prst="rect">
            <a:avLst/>
          </a:prstGeom>
          <a:noFill/>
        </p:spPr>
        <p:txBody>
          <a:bodyPr wrap="square" rtlCol="0">
            <a:spAutoFit/>
          </a:bodyPr>
          <a:lstStyle/>
          <a:p>
            <a:pPr algn="ctr"/>
            <a:r>
              <a:rPr lang="en-US" sz="2000" b="1" dirty="0" smtClean="0"/>
              <a:t>Now you’re </a:t>
            </a:r>
            <a:r>
              <a:rPr lang="en-US" sz="2000" b="1" dirty="0"/>
              <a:t>r</a:t>
            </a:r>
            <a:r>
              <a:rPr lang="en-US" sz="2000" b="1" dirty="0" smtClean="0"/>
              <a:t>eady to administer your </a:t>
            </a:r>
            <a:r>
              <a:rPr lang="en-US" sz="2000" b="1" dirty="0"/>
              <a:t>i</a:t>
            </a:r>
            <a:r>
              <a:rPr lang="en-US" sz="2000" b="1" dirty="0" smtClean="0"/>
              <a:t>njection!</a:t>
            </a:r>
            <a:endParaRPr lang="en-US" sz="2000" b="1" dirty="0"/>
          </a:p>
        </p:txBody>
      </p:sp>
    </p:spTree>
    <p:extLst>
      <p:ext uri="{BB962C8B-B14F-4D97-AF65-F5344CB8AC3E}">
        <p14:creationId xmlns:p14="http://schemas.microsoft.com/office/powerpoint/2010/main" val="110136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Reconstituting Powdered Medication in a Vial</a:t>
            </a:r>
            <a:endParaRPr lang="en-US" dirty="0"/>
          </a:p>
        </p:txBody>
      </p:sp>
      <p:sp>
        <p:nvSpPr>
          <p:cNvPr id="3" name="Content Placeholder 2"/>
          <p:cNvSpPr>
            <a:spLocks noGrp="1"/>
          </p:cNvSpPr>
          <p:nvPr>
            <p:ph idx="1"/>
          </p:nvPr>
        </p:nvSpPr>
        <p:spPr>
          <a:xfrm>
            <a:off x="457200" y="1828800"/>
            <a:ext cx="6400800" cy="4572000"/>
          </a:xfrm>
        </p:spPr>
        <p:txBody>
          <a:bodyPr>
            <a:normAutofit/>
          </a:bodyPr>
          <a:lstStyle/>
          <a:p>
            <a:pPr marL="457200" indent="-457200">
              <a:lnSpc>
                <a:spcPct val="114000"/>
              </a:lnSpc>
              <a:buAutoNum type="arabicPeriod"/>
            </a:pPr>
            <a:r>
              <a:rPr lang="en-US" dirty="0" smtClean="0">
                <a:solidFill>
                  <a:schemeClr val="accent6">
                    <a:lumMod val="50000"/>
                  </a:schemeClr>
                </a:solidFill>
              </a:rPr>
              <a:t>Check the order, gather equipment, and perform hand hygiene.</a:t>
            </a:r>
          </a:p>
          <a:p>
            <a:pPr marL="457200" indent="-457200">
              <a:lnSpc>
                <a:spcPct val="114000"/>
              </a:lnSpc>
              <a:buAutoNum type="arabicPeriod"/>
            </a:pPr>
            <a:endParaRPr lang="en-US" dirty="0" smtClean="0">
              <a:solidFill>
                <a:schemeClr val="accent6">
                  <a:lumMod val="50000"/>
                </a:schemeClr>
              </a:solidFill>
            </a:endParaRPr>
          </a:p>
          <a:p>
            <a:pPr marL="457200" indent="-457200">
              <a:lnSpc>
                <a:spcPct val="114000"/>
              </a:lnSpc>
              <a:buAutoNum type="arabicPeriod"/>
            </a:pPr>
            <a:r>
              <a:rPr lang="en-US" dirty="0" smtClean="0">
                <a:solidFill>
                  <a:schemeClr val="accent6">
                    <a:lumMod val="50000"/>
                  </a:schemeClr>
                </a:solidFill>
              </a:rPr>
              <a:t>Remove the cap on the medication vial and diluent vial that protects the self-sealing stoppers.</a:t>
            </a:r>
          </a:p>
          <a:p>
            <a:pPr marL="457200" indent="-457200">
              <a:lnSpc>
                <a:spcPct val="114000"/>
              </a:lnSpc>
              <a:buAutoNum type="arabicPeriod"/>
            </a:pPr>
            <a:endParaRPr lang="en-US" dirty="0" smtClean="0">
              <a:solidFill>
                <a:schemeClr val="accent6">
                  <a:lumMod val="50000"/>
                </a:schemeClr>
              </a:solidFill>
            </a:endParaRPr>
          </a:p>
          <a:p>
            <a:pPr marL="457200" indent="-457200">
              <a:lnSpc>
                <a:spcPct val="114000"/>
              </a:lnSpc>
              <a:buAutoNum type="arabicPeriod"/>
            </a:pPr>
            <a:r>
              <a:rPr lang="en-US" dirty="0" smtClean="0">
                <a:solidFill>
                  <a:schemeClr val="accent6">
                    <a:lumMod val="50000"/>
                  </a:schemeClr>
                </a:solidFill>
              </a:rPr>
              <a:t>Swab the vial tops with alcohol and allow to dry.</a:t>
            </a:r>
          </a:p>
        </p:txBody>
      </p:sp>
      <p:pic>
        <p:nvPicPr>
          <p:cNvPr id="3074" name="Picture 2" descr="C:\Users\lfuscorn\AppData\Local\Microsoft\Windows\Temporary Internet Files\Content.IE5\REMCHXYW\MP9003210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362200"/>
            <a:ext cx="205739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86600" y="5638800"/>
            <a:ext cx="1600200" cy="246221"/>
          </a:xfrm>
          <a:prstGeom prst="rect">
            <a:avLst/>
          </a:prstGeom>
          <a:noFill/>
        </p:spPr>
        <p:txBody>
          <a:bodyPr wrap="square" rtlCol="0">
            <a:spAutoFit/>
          </a:bodyPr>
          <a:lstStyle/>
          <a:p>
            <a:r>
              <a:rPr lang="en-US" sz="1000" dirty="0" smtClean="0"/>
              <a:t>Microsoft Clip Art</a:t>
            </a:r>
            <a:endParaRPr lang="en-US" sz="1000" dirty="0"/>
          </a:p>
        </p:txBody>
      </p:sp>
    </p:spTree>
    <p:extLst>
      <p:ext uri="{BB962C8B-B14F-4D97-AF65-F5344CB8AC3E}">
        <p14:creationId xmlns:p14="http://schemas.microsoft.com/office/powerpoint/2010/main" val="548828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95400"/>
          </a:xfrm>
        </p:spPr>
        <p:txBody>
          <a:bodyPr/>
          <a:lstStyle/>
          <a:p>
            <a:r>
              <a:rPr lang="en-US" dirty="0" smtClean="0"/>
              <a:t>Reconstituting Powdered…</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marL="457200" indent="-457200">
              <a:buAutoNum type="arabicPeriod" startAt="4"/>
            </a:pPr>
            <a:r>
              <a:rPr lang="en-US" dirty="0" smtClean="0">
                <a:solidFill>
                  <a:schemeClr val="accent6">
                    <a:lumMod val="50000"/>
                  </a:schemeClr>
                </a:solidFill>
              </a:rPr>
              <a:t>Draw up the appropriate amount of diluent into the syringe.</a:t>
            </a:r>
          </a:p>
          <a:p>
            <a:pPr marL="457200" indent="-457200">
              <a:buAutoNum type="arabicPeriod" startAt="4"/>
            </a:pPr>
            <a:endParaRPr lang="en-US" dirty="0" smtClean="0">
              <a:solidFill>
                <a:schemeClr val="accent6">
                  <a:lumMod val="50000"/>
                </a:schemeClr>
              </a:solidFill>
            </a:endParaRPr>
          </a:p>
          <a:p>
            <a:pPr marL="457200" indent="-457200">
              <a:buAutoNum type="arabicPeriod" startAt="4"/>
            </a:pPr>
            <a:r>
              <a:rPr lang="en-US" dirty="0" smtClean="0">
                <a:solidFill>
                  <a:schemeClr val="accent6">
                    <a:lumMod val="50000"/>
                  </a:schemeClr>
                </a:solidFill>
              </a:rPr>
              <a:t>Insert </a:t>
            </a:r>
            <a:r>
              <a:rPr lang="en-US" dirty="0">
                <a:solidFill>
                  <a:schemeClr val="accent6">
                    <a:lumMod val="50000"/>
                  </a:schemeClr>
                </a:solidFill>
              </a:rPr>
              <a:t>the needle or blunt cannula through the </a:t>
            </a:r>
            <a:endParaRPr lang="en-US" dirty="0" smtClean="0">
              <a:solidFill>
                <a:schemeClr val="accent6">
                  <a:lumMod val="50000"/>
                </a:schemeClr>
              </a:solidFill>
            </a:endParaRPr>
          </a:p>
          <a:p>
            <a:pPr marL="0" indent="0">
              <a:buNone/>
            </a:pPr>
            <a:r>
              <a:rPr lang="en-US" dirty="0" smtClean="0">
                <a:solidFill>
                  <a:schemeClr val="accent6">
                    <a:lumMod val="50000"/>
                  </a:schemeClr>
                </a:solidFill>
              </a:rPr>
              <a:t>      center </a:t>
            </a:r>
            <a:r>
              <a:rPr lang="en-US" dirty="0">
                <a:solidFill>
                  <a:schemeClr val="accent6">
                    <a:lumMod val="50000"/>
                  </a:schemeClr>
                </a:solidFill>
              </a:rPr>
              <a:t>of the stopper on the powdered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medication </a:t>
            </a:r>
            <a:r>
              <a:rPr lang="en-US" dirty="0">
                <a:solidFill>
                  <a:schemeClr val="accent6">
                    <a:lumMod val="50000"/>
                  </a:schemeClr>
                </a:solidFill>
              </a:rPr>
              <a:t>vial</a:t>
            </a:r>
            <a:r>
              <a:rPr lang="en-US" dirty="0" smtClean="0">
                <a:solidFill>
                  <a:schemeClr val="accent6">
                    <a:lumMod val="50000"/>
                  </a:schemeClr>
                </a:solidFill>
              </a:rPr>
              <a:t>.</a:t>
            </a:r>
          </a:p>
          <a:p>
            <a:pPr marL="0" indent="0">
              <a:buNone/>
            </a:pPr>
            <a:endParaRPr lang="en-US" dirty="0" smtClean="0">
              <a:solidFill>
                <a:schemeClr val="accent6">
                  <a:lumMod val="50000"/>
                </a:schemeClr>
              </a:solidFill>
            </a:endParaRPr>
          </a:p>
          <a:p>
            <a:pPr marL="457200" indent="-457200">
              <a:buAutoNum type="arabicPeriod" startAt="6"/>
            </a:pPr>
            <a:r>
              <a:rPr lang="en-US" dirty="0" smtClean="0">
                <a:solidFill>
                  <a:schemeClr val="accent6">
                    <a:lumMod val="50000"/>
                  </a:schemeClr>
                </a:solidFill>
              </a:rPr>
              <a:t>Inject </a:t>
            </a:r>
            <a:r>
              <a:rPr lang="en-US" dirty="0">
                <a:solidFill>
                  <a:schemeClr val="accent6">
                    <a:lumMod val="50000"/>
                  </a:schemeClr>
                </a:solidFill>
              </a:rPr>
              <a:t>the diluent into the powdered medication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vial.</a:t>
            </a:r>
          </a:p>
          <a:p>
            <a:pPr marL="0" indent="0">
              <a:buNone/>
            </a:pPr>
            <a:endParaRPr lang="en-US" dirty="0">
              <a:solidFill>
                <a:schemeClr val="accent6">
                  <a:lumMod val="50000"/>
                </a:schemeClr>
              </a:solidFill>
            </a:endParaRPr>
          </a:p>
          <a:p>
            <a:pPr marL="457200" indent="-457200">
              <a:buAutoNum type="arabicPeriod" startAt="7"/>
            </a:pPr>
            <a:r>
              <a:rPr lang="en-US" dirty="0">
                <a:solidFill>
                  <a:schemeClr val="accent6">
                    <a:lumMod val="50000"/>
                  </a:schemeClr>
                </a:solidFill>
              </a:rPr>
              <a:t>Remove the needle or blunt cannula from the vial and replace the cap.</a:t>
            </a:r>
          </a:p>
        </p:txBody>
      </p:sp>
    </p:spTree>
    <p:extLst>
      <p:ext uri="{BB962C8B-B14F-4D97-AF65-F5344CB8AC3E}">
        <p14:creationId xmlns:p14="http://schemas.microsoft.com/office/powerpoint/2010/main" val="422247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371600"/>
          </a:xfrm>
        </p:spPr>
        <p:txBody>
          <a:bodyPr/>
          <a:lstStyle/>
          <a:p>
            <a:r>
              <a:rPr lang="en-US" dirty="0" smtClean="0"/>
              <a:t>Reconstituting Powdered...</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pPr marL="457200" indent="-457200">
              <a:lnSpc>
                <a:spcPct val="110000"/>
              </a:lnSpc>
              <a:buAutoNum type="arabicPeriod" startAt="8"/>
            </a:pPr>
            <a:r>
              <a:rPr lang="en-US" dirty="0" smtClean="0">
                <a:solidFill>
                  <a:schemeClr val="accent6">
                    <a:lumMod val="50000"/>
                  </a:schemeClr>
                </a:solidFill>
              </a:rPr>
              <a:t>Gently agitate the vial to mix the powdered medication and diluent completely.  DO NOT SHAKE.</a:t>
            </a:r>
          </a:p>
          <a:p>
            <a:pPr marL="457200" indent="-457200">
              <a:lnSpc>
                <a:spcPct val="110000"/>
              </a:lnSpc>
              <a:buAutoNum type="arabicPeriod" startAt="8"/>
            </a:pPr>
            <a:endParaRPr lang="en-US" dirty="0" smtClean="0">
              <a:solidFill>
                <a:schemeClr val="accent6">
                  <a:lumMod val="50000"/>
                </a:schemeClr>
              </a:solidFill>
            </a:endParaRPr>
          </a:p>
          <a:p>
            <a:pPr marL="457200" indent="-457200">
              <a:lnSpc>
                <a:spcPct val="110000"/>
              </a:lnSpc>
              <a:buAutoNum type="arabicPeriod" startAt="8"/>
            </a:pPr>
            <a:r>
              <a:rPr lang="en-US" dirty="0" smtClean="0">
                <a:solidFill>
                  <a:schemeClr val="accent6">
                    <a:lumMod val="50000"/>
                  </a:schemeClr>
                </a:solidFill>
              </a:rPr>
              <a:t>Draw up the prescribed amount of medication while holding the syringe vertically and at eye level.</a:t>
            </a:r>
          </a:p>
          <a:p>
            <a:pPr marL="457200" indent="-457200">
              <a:lnSpc>
                <a:spcPct val="110000"/>
              </a:lnSpc>
              <a:buAutoNum type="arabicPeriod" startAt="8"/>
            </a:pPr>
            <a:endParaRPr lang="en-US" dirty="0" smtClean="0">
              <a:solidFill>
                <a:schemeClr val="accent6">
                  <a:lumMod val="50000"/>
                </a:schemeClr>
              </a:solidFill>
            </a:endParaRPr>
          </a:p>
          <a:p>
            <a:pPr marL="0" indent="0">
              <a:buNone/>
            </a:pPr>
            <a:r>
              <a:rPr lang="en-US" dirty="0" smtClean="0">
                <a:solidFill>
                  <a:schemeClr val="accent6">
                    <a:lumMod val="50000"/>
                  </a:schemeClr>
                </a:solidFill>
              </a:rPr>
              <a:t>10. After the correct dose is withdrawn, remove the </a:t>
            </a:r>
          </a:p>
          <a:p>
            <a:pPr marL="0" indent="0">
              <a:buNone/>
            </a:pPr>
            <a:r>
              <a:rPr lang="en-US" dirty="0">
                <a:solidFill>
                  <a:schemeClr val="accent6">
                    <a:lumMod val="50000"/>
                  </a:schemeClr>
                </a:solidFill>
              </a:rPr>
              <a:t> </a:t>
            </a:r>
            <a:r>
              <a:rPr lang="en-US" dirty="0" smtClean="0">
                <a:solidFill>
                  <a:schemeClr val="accent6">
                    <a:lumMod val="50000"/>
                  </a:schemeClr>
                </a:solidFill>
              </a:rPr>
              <a:t>     needle from the vial and carefully replace the cap</a:t>
            </a:r>
          </a:p>
          <a:p>
            <a:pPr marL="0" indent="0">
              <a:buNone/>
            </a:pPr>
            <a:r>
              <a:rPr lang="en-US" dirty="0">
                <a:solidFill>
                  <a:schemeClr val="accent6">
                    <a:lumMod val="50000"/>
                  </a:schemeClr>
                </a:solidFill>
              </a:rPr>
              <a:t> </a:t>
            </a:r>
            <a:r>
              <a:rPr lang="en-US" dirty="0" smtClean="0">
                <a:solidFill>
                  <a:schemeClr val="accent6">
                    <a:lumMod val="50000"/>
                  </a:schemeClr>
                </a:solidFill>
              </a:rPr>
              <a:t>     over the needle.</a:t>
            </a:r>
          </a:p>
        </p:txBody>
      </p:sp>
    </p:spTree>
    <p:extLst>
      <p:ext uri="{BB962C8B-B14F-4D97-AF65-F5344CB8AC3E}">
        <p14:creationId xmlns:p14="http://schemas.microsoft.com/office/powerpoint/2010/main" val="3652674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447800"/>
          </a:xfrm>
        </p:spPr>
        <p:txBody>
          <a:bodyPr/>
          <a:lstStyle/>
          <a:p>
            <a:r>
              <a:rPr lang="en-US" dirty="0" smtClean="0"/>
              <a:t>Reconstituting Powdered…</a:t>
            </a:r>
            <a:endParaRPr lang="en-US" dirty="0"/>
          </a:p>
        </p:txBody>
      </p:sp>
      <p:sp>
        <p:nvSpPr>
          <p:cNvPr id="3" name="Content Placeholder 2"/>
          <p:cNvSpPr>
            <a:spLocks noGrp="1"/>
          </p:cNvSpPr>
          <p:nvPr>
            <p:ph idx="1"/>
          </p:nvPr>
        </p:nvSpPr>
        <p:spPr>
          <a:xfrm>
            <a:off x="457200" y="1752600"/>
            <a:ext cx="8229600" cy="4373563"/>
          </a:xfrm>
        </p:spPr>
        <p:txBody>
          <a:bodyPr/>
          <a:lstStyle/>
          <a:p>
            <a:pPr marL="0" indent="0">
              <a:lnSpc>
                <a:spcPct val="114000"/>
              </a:lnSpc>
              <a:buNone/>
            </a:pPr>
            <a:r>
              <a:rPr lang="en-US" dirty="0" smtClean="0">
                <a:solidFill>
                  <a:schemeClr val="accent6">
                    <a:lumMod val="50000"/>
                  </a:schemeClr>
                </a:solidFill>
              </a:rPr>
              <a:t>11. Check </a:t>
            </a:r>
            <a:r>
              <a:rPr lang="en-US" dirty="0">
                <a:solidFill>
                  <a:schemeClr val="accent6">
                    <a:lumMod val="50000"/>
                  </a:schemeClr>
                </a:solidFill>
              </a:rPr>
              <a:t>the amount of medication in the syringe </a:t>
            </a:r>
            <a:endParaRPr lang="en-US" dirty="0" smtClean="0">
              <a:solidFill>
                <a:schemeClr val="accent6">
                  <a:lumMod val="50000"/>
                </a:schemeClr>
              </a:solidFill>
            </a:endParaRPr>
          </a:p>
          <a:p>
            <a:pPr marL="0" indent="0">
              <a:lnSpc>
                <a:spcPct val="114000"/>
              </a:lnSpc>
              <a:buNone/>
            </a:pPr>
            <a:r>
              <a:rPr lang="en-US" dirty="0">
                <a:solidFill>
                  <a:schemeClr val="accent6">
                    <a:lumMod val="50000"/>
                  </a:schemeClr>
                </a:solidFill>
              </a:rPr>
              <a:t> </a:t>
            </a:r>
            <a:r>
              <a:rPr lang="en-US" dirty="0" smtClean="0">
                <a:solidFill>
                  <a:schemeClr val="accent6">
                    <a:lumMod val="50000"/>
                  </a:schemeClr>
                </a:solidFill>
              </a:rPr>
              <a:t>     with </a:t>
            </a:r>
            <a:r>
              <a:rPr lang="en-US" dirty="0">
                <a:solidFill>
                  <a:schemeClr val="accent6">
                    <a:lumMod val="50000"/>
                  </a:schemeClr>
                </a:solidFill>
              </a:rPr>
              <a:t>the medication dose and discard any surplus</a:t>
            </a:r>
            <a:r>
              <a:rPr lang="en-US" dirty="0" smtClean="0">
                <a:solidFill>
                  <a:schemeClr val="accent6">
                    <a:lumMod val="50000"/>
                  </a:schemeClr>
                </a:solidFill>
              </a:rPr>
              <a:t>.</a:t>
            </a:r>
          </a:p>
          <a:p>
            <a:pPr marL="0" indent="0">
              <a:lnSpc>
                <a:spcPct val="114000"/>
              </a:lnSpc>
              <a:buNone/>
            </a:pPr>
            <a:endParaRPr lang="en-US" dirty="0">
              <a:solidFill>
                <a:schemeClr val="accent6">
                  <a:lumMod val="50000"/>
                </a:schemeClr>
              </a:solidFill>
            </a:endParaRPr>
          </a:p>
          <a:p>
            <a:pPr marL="0" indent="0">
              <a:lnSpc>
                <a:spcPct val="114000"/>
              </a:lnSpc>
              <a:buNone/>
            </a:pPr>
            <a:r>
              <a:rPr lang="en-US" dirty="0" smtClean="0">
                <a:solidFill>
                  <a:schemeClr val="accent6">
                    <a:lumMod val="50000"/>
                  </a:schemeClr>
                </a:solidFill>
              </a:rPr>
              <a:t>12. Recheck </a:t>
            </a:r>
            <a:r>
              <a:rPr lang="en-US" dirty="0">
                <a:solidFill>
                  <a:schemeClr val="accent6">
                    <a:lumMod val="50000"/>
                  </a:schemeClr>
                </a:solidFill>
              </a:rPr>
              <a:t>the label with the order.  </a:t>
            </a:r>
            <a:r>
              <a:rPr lang="en-US" b="1" dirty="0">
                <a:solidFill>
                  <a:schemeClr val="accent6">
                    <a:lumMod val="50000"/>
                  </a:schemeClr>
                </a:solidFill>
              </a:rPr>
              <a:t>Administer </a:t>
            </a:r>
            <a:r>
              <a:rPr lang="en-US" b="1" dirty="0" smtClean="0">
                <a:solidFill>
                  <a:schemeClr val="accent6">
                    <a:lumMod val="50000"/>
                  </a:schemeClr>
                </a:solidFill>
              </a:rPr>
              <a:t>to</a:t>
            </a:r>
          </a:p>
          <a:p>
            <a:pPr marL="0" indent="0">
              <a:lnSpc>
                <a:spcPct val="114000"/>
              </a:lnSpc>
              <a:buNone/>
            </a:pPr>
            <a:r>
              <a:rPr lang="en-US" b="1" dirty="0">
                <a:solidFill>
                  <a:schemeClr val="accent6">
                    <a:lumMod val="50000"/>
                  </a:schemeClr>
                </a:solidFill>
              </a:rPr>
              <a:t> </a:t>
            </a:r>
            <a:r>
              <a:rPr lang="en-US" b="1" dirty="0" smtClean="0">
                <a:solidFill>
                  <a:schemeClr val="accent6">
                    <a:lumMod val="50000"/>
                  </a:schemeClr>
                </a:solidFill>
              </a:rPr>
              <a:t>     </a:t>
            </a:r>
            <a:r>
              <a:rPr lang="en-US" b="1" dirty="0">
                <a:solidFill>
                  <a:schemeClr val="accent6">
                    <a:lumMod val="50000"/>
                  </a:schemeClr>
                </a:solidFill>
              </a:rPr>
              <a:t>patient</a:t>
            </a:r>
            <a:r>
              <a:rPr lang="en-US" dirty="0">
                <a:solidFill>
                  <a:schemeClr val="accent6">
                    <a:lumMod val="50000"/>
                  </a:schemeClr>
                </a:solidFill>
              </a:rPr>
              <a:t>.</a:t>
            </a:r>
          </a:p>
        </p:txBody>
      </p:sp>
      <p:pic>
        <p:nvPicPr>
          <p:cNvPr id="1026" name="Picture 2" descr="C:\Users\lfuscorn\AppData\Local\Microsoft\Windows\Temporary Internet Files\Content.IE5\K9RZNLIW\MP9001851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3352800" cy="2120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6150820"/>
            <a:ext cx="2590800" cy="246221"/>
          </a:xfrm>
          <a:prstGeom prst="rect">
            <a:avLst/>
          </a:prstGeom>
          <a:noFill/>
        </p:spPr>
        <p:txBody>
          <a:bodyPr wrap="square" rtlCol="0">
            <a:spAutoFit/>
          </a:bodyPr>
          <a:lstStyle/>
          <a:p>
            <a:pPr algn="ctr"/>
            <a:r>
              <a:rPr lang="en-US" sz="1000" dirty="0" smtClean="0"/>
              <a:t>Microsoft Clip Art</a:t>
            </a:r>
            <a:endParaRPr lang="en-US" sz="1000" dirty="0"/>
          </a:p>
        </p:txBody>
      </p:sp>
    </p:spTree>
    <p:extLst>
      <p:ext uri="{BB962C8B-B14F-4D97-AF65-F5344CB8AC3E}">
        <p14:creationId xmlns:p14="http://schemas.microsoft.com/office/powerpoint/2010/main" val="418315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dirty="0" smtClean="0"/>
              <a:t>Mixing Medications From Two Vials in One Syringe</a:t>
            </a:r>
            <a:endParaRPr lang="en-US" dirty="0"/>
          </a:p>
        </p:txBody>
      </p:sp>
      <p:sp>
        <p:nvSpPr>
          <p:cNvPr id="3" name="Content Placeholder 2"/>
          <p:cNvSpPr>
            <a:spLocks noGrp="1"/>
          </p:cNvSpPr>
          <p:nvPr>
            <p:ph idx="1"/>
          </p:nvPr>
        </p:nvSpPr>
        <p:spPr>
          <a:xfrm>
            <a:off x="457200" y="2438400"/>
            <a:ext cx="8229600" cy="3886200"/>
          </a:xfrm>
        </p:spPr>
        <p:txBody>
          <a:bodyPr>
            <a:normAutofit/>
          </a:bodyPr>
          <a:lstStyle/>
          <a:p>
            <a:pPr marL="0" indent="0" algn="ctr">
              <a:buNone/>
            </a:pPr>
            <a:r>
              <a:rPr lang="en-US" b="1" dirty="0" smtClean="0">
                <a:solidFill>
                  <a:schemeClr val="accent6">
                    <a:lumMod val="50000"/>
                  </a:schemeClr>
                </a:solidFill>
              </a:rPr>
              <a:t>The following instructions will mix modified and unmodified </a:t>
            </a:r>
            <a:r>
              <a:rPr lang="en-US" b="1" dirty="0" smtClean="0">
                <a:solidFill>
                  <a:srgbClr val="FF0000"/>
                </a:solidFill>
              </a:rPr>
              <a:t>insulin</a:t>
            </a:r>
            <a:r>
              <a:rPr lang="en-US" b="1" dirty="0" smtClean="0">
                <a:solidFill>
                  <a:schemeClr val="accent6">
                    <a:lumMod val="50000"/>
                  </a:schemeClr>
                </a:solidFill>
              </a:rPr>
              <a:t>.  This skill is a little tricky at first, but you’ll become more comfortable with time and practice</a:t>
            </a:r>
            <a:r>
              <a:rPr lang="en-US" dirty="0" smtClean="0">
                <a:solidFill>
                  <a:schemeClr val="accent6">
                    <a:lumMod val="50000"/>
                  </a:schemeClr>
                </a:solidFill>
              </a:rPr>
              <a:t>.</a:t>
            </a:r>
          </a:p>
          <a:p>
            <a:pPr marL="457200" indent="-457200">
              <a:buAutoNum type="arabicPeriod"/>
            </a:pPr>
            <a:endParaRPr lang="en-US" dirty="0" smtClean="0"/>
          </a:p>
          <a:p>
            <a:pPr marL="457200" indent="-457200">
              <a:buAutoNum type="arabicPeriod"/>
            </a:pPr>
            <a:endParaRPr lang="en-US" sz="2000" dirty="0">
              <a:solidFill>
                <a:schemeClr val="accent6">
                  <a:lumMod val="50000"/>
                </a:schemeClr>
              </a:solidFill>
            </a:endParaRPr>
          </a:p>
        </p:txBody>
      </p:sp>
      <p:pic>
        <p:nvPicPr>
          <p:cNvPr id="2050" name="Picture 2" descr="C:\Users\lfuscorn\AppData\Local\Microsoft\Windows\Temporary Internet Files\Content.IE5\K9RZNLIW\MC9000589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495800"/>
            <a:ext cx="2438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4509" y="5867400"/>
            <a:ext cx="1828800" cy="246221"/>
          </a:xfrm>
          <a:prstGeom prst="rect">
            <a:avLst/>
          </a:prstGeom>
          <a:noFill/>
        </p:spPr>
        <p:txBody>
          <a:bodyPr wrap="square" rtlCol="0">
            <a:spAutoFit/>
          </a:bodyPr>
          <a:lstStyle/>
          <a:p>
            <a:r>
              <a:rPr lang="en-US" sz="1000" dirty="0" smtClean="0"/>
              <a:t>Microsoft Clip Art</a:t>
            </a:r>
            <a:endParaRPr lang="en-US" sz="1000" dirty="0"/>
          </a:p>
        </p:txBody>
      </p:sp>
    </p:spTree>
    <p:extLst>
      <p:ext uri="{BB962C8B-B14F-4D97-AF65-F5344CB8AC3E}">
        <p14:creationId xmlns:p14="http://schemas.microsoft.com/office/powerpoint/2010/main" val="823323115"/>
      </p:ext>
    </p:extLst>
  </p:cSld>
  <p:clrMapOvr>
    <a:masterClrMapping/>
  </p:clrMapOvr>
  <mc:AlternateContent xmlns:mc="http://schemas.openxmlformats.org/markup-compatibility/2006" xmlns:p14="http://schemas.microsoft.com/office/powerpoint/2010/main">
    <mc:Choice Requires="p14">
      <p:transition spd="slow" p14:dur="3000">
        <p:pull/>
        <p:sndAc>
          <p:stSnd>
            <p:snd r:embed="rId2" name="push.wav"/>
          </p:stSnd>
        </p:sndAc>
      </p:transition>
    </mc:Choice>
    <mc:Fallback xmlns="">
      <p:transition spd="slow">
        <p:pull/>
        <p:sndAc>
          <p:stSnd>
            <p:snd r:embed="rId4" name="push.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Review Questions</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pPr marL="0" indent="0">
              <a:buNone/>
            </a:pPr>
            <a:r>
              <a:rPr lang="en-US" dirty="0" smtClean="0">
                <a:solidFill>
                  <a:schemeClr val="accent6">
                    <a:lumMod val="50000"/>
                  </a:schemeClr>
                </a:solidFill>
              </a:rPr>
              <a:t>1.  Which </a:t>
            </a:r>
            <a:r>
              <a:rPr lang="en-US" dirty="0">
                <a:solidFill>
                  <a:schemeClr val="accent6">
                    <a:lumMod val="50000"/>
                  </a:schemeClr>
                </a:solidFill>
              </a:rPr>
              <a:t>of the following is the FIRST priority in  </a:t>
            </a:r>
            <a:r>
              <a:rPr lang="en-US" dirty="0" smtClean="0">
                <a:solidFill>
                  <a:schemeClr val="accent6">
                    <a:lumMod val="50000"/>
                  </a:schemeClr>
                </a:solidFill>
              </a:rPr>
              <a:t>   preventing </a:t>
            </a:r>
            <a:r>
              <a:rPr lang="en-US" dirty="0">
                <a:solidFill>
                  <a:schemeClr val="accent6">
                    <a:lumMod val="50000"/>
                  </a:schemeClr>
                </a:solidFill>
              </a:rPr>
              <a:t>infections </a:t>
            </a:r>
            <a:r>
              <a:rPr lang="en-US" dirty="0" smtClean="0">
                <a:solidFill>
                  <a:schemeClr val="accent6">
                    <a:lumMod val="50000"/>
                  </a:schemeClr>
                </a:solidFill>
              </a:rPr>
              <a:t>when providing patient care</a:t>
            </a:r>
            <a:r>
              <a:rPr lang="en-US" dirty="0">
                <a:solidFill>
                  <a:schemeClr val="accent6">
                    <a:lumMod val="50000"/>
                  </a:schemeClr>
                </a:solidFill>
              </a:rPr>
              <a:t>?</a:t>
            </a:r>
          </a:p>
          <a:p>
            <a:pPr marL="0" indent="0">
              <a:buNone/>
            </a:pPr>
            <a:r>
              <a:rPr lang="en-US" dirty="0">
                <a:solidFill>
                  <a:schemeClr val="accent6">
                    <a:lumMod val="50000"/>
                  </a:schemeClr>
                </a:solidFill>
              </a:rPr>
              <a:t>	a.  wearing gloves</a:t>
            </a:r>
          </a:p>
          <a:p>
            <a:pPr marL="0" indent="0">
              <a:buNone/>
            </a:pPr>
            <a:r>
              <a:rPr lang="en-US" dirty="0">
                <a:solidFill>
                  <a:schemeClr val="accent6">
                    <a:lumMod val="50000"/>
                  </a:schemeClr>
                </a:solidFill>
              </a:rPr>
              <a:t>	b.  wearing gown and goggles</a:t>
            </a:r>
          </a:p>
          <a:p>
            <a:pPr marL="0" indent="0">
              <a:buNone/>
            </a:pPr>
            <a:r>
              <a:rPr lang="en-US" dirty="0">
                <a:solidFill>
                  <a:schemeClr val="accent6">
                    <a:lumMod val="50000"/>
                  </a:schemeClr>
                </a:solidFill>
              </a:rPr>
              <a:t>	c.  applying a protective face mask</a:t>
            </a:r>
          </a:p>
          <a:p>
            <a:pPr marL="0" indent="0">
              <a:buNone/>
            </a:pPr>
            <a:r>
              <a:rPr lang="en-US" dirty="0">
                <a:solidFill>
                  <a:schemeClr val="accent6">
                    <a:lumMod val="50000"/>
                  </a:schemeClr>
                </a:solidFill>
              </a:rPr>
              <a:t>	d.  hand </a:t>
            </a:r>
            <a:r>
              <a:rPr lang="en-US" dirty="0" smtClean="0">
                <a:solidFill>
                  <a:schemeClr val="accent6">
                    <a:lumMod val="50000"/>
                  </a:schemeClr>
                </a:solidFill>
              </a:rPr>
              <a:t>washing</a:t>
            </a:r>
          </a:p>
          <a:p>
            <a:pPr marL="0" indent="0">
              <a:buNone/>
            </a:pPr>
            <a:endParaRPr lang="en-US" dirty="0">
              <a:solidFill>
                <a:schemeClr val="accent6">
                  <a:lumMod val="50000"/>
                </a:schemeClr>
              </a:solidFill>
            </a:endParaRPr>
          </a:p>
          <a:p>
            <a:pPr marL="0" indent="0">
              <a:buNone/>
            </a:pPr>
            <a:endParaRPr lang="en-US" sz="1700" dirty="0"/>
          </a:p>
          <a:p>
            <a:endParaRPr lang="en-US" dirty="0"/>
          </a:p>
        </p:txBody>
      </p:sp>
    </p:spTree>
    <p:extLst>
      <p:ext uri="{BB962C8B-B14F-4D97-AF65-F5344CB8AC3E}">
        <p14:creationId xmlns:p14="http://schemas.microsoft.com/office/powerpoint/2010/main" val="3357047338"/>
      </p:ext>
    </p:extLst>
  </p:cSld>
  <p:clrMapOvr>
    <a:masterClrMapping/>
  </p:clrMapOvr>
  <mc:AlternateContent xmlns:mc="http://schemas.openxmlformats.org/markup-compatibility/2006" xmlns:p14="http://schemas.microsoft.com/office/powerpoint/2010/main">
    <mc:Choice Requires="p14">
      <p:transition spd="slow" p14:dur="3000">
        <p14:revea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Mixing Medications…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pPr marL="457200" indent="-457200">
              <a:buAutoNum type="arabicPeriod"/>
            </a:pPr>
            <a:r>
              <a:rPr lang="en-US" dirty="0">
                <a:solidFill>
                  <a:schemeClr val="accent6">
                    <a:lumMod val="50000"/>
                  </a:schemeClr>
                </a:solidFill>
              </a:rPr>
              <a:t>Check the order, gather equipment, and perform hand hygiene</a:t>
            </a:r>
            <a:r>
              <a:rPr lang="en-US" dirty="0" smtClean="0">
                <a:solidFill>
                  <a:schemeClr val="accent6">
                    <a:lumMod val="50000"/>
                  </a:schemeClr>
                </a:solidFill>
              </a:rPr>
              <a:t>.</a:t>
            </a:r>
          </a:p>
          <a:p>
            <a:pPr marL="457200" indent="-457200">
              <a:buAutoNum type="arabicPeriod"/>
            </a:pPr>
            <a:endParaRPr lang="en-US" dirty="0">
              <a:solidFill>
                <a:schemeClr val="accent6">
                  <a:lumMod val="50000"/>
                </a:schemeClr>
              </a:solidFill>
            </a:endParaRPr>
          </a:p>
          <a:p>
            <a:pPr marL="457200" indent="-457200">
              <a:buAutoNum type="arabicPeriod"/>
            </a:pPr>
            <a:r>
              <a:rPr lang="en-US" dirty="0">
                <a:solidFill>
                  <a:schemeClr val="accent6">
                    <a:lumMod val="50000"/>
                  </a:schemeClr>
                </a:solidFill>
              </a:rPr>
              <a:t>Roll and agitate the modified insulin vial to mix</a:t>
            </a:r>
            <a:r>
              <a:rPr lang="en-US" dirty="0" smtClean="0">
                <a:solidFill>
                  <a:schemeClr val="accent6">
                    <a:lumMod val="50000"/>
                  </a:schemeClr>
                </a:solidFill>
              </a:rPr>
              <a:t>.</a:t>
            </a:r>
          </a:p>
          <a:p>
            <a:pPr marL="457200" indent="-457200">
              <a:buAutoNum type="arabicPeriod"/>
            </a:pPr>
            <a:endParaRPr lang="en-US" dirty="0">
              <a:solidFill>
                <a:schemeClr val="accent6">
                  <a:lumMod val="50000"/>
                </a:schemeClr>
              </a:solidFill>
            </a:endParaRPr>
          </a:p>
          <a:p>
            <a:pPr marL="457200" indent="-457200">
              <a:buAutoNum type="arabicPeriod"/>
            </a:pPr>
            <a:r>
              <a:rPr lang="en-US" dirty="0">
                <a:solidFill>
                  <a:schemeClr val="accent6">
                    <a:lumMod val="50000"/>
                  </a:schemeClr>
                </a:solidFill>
              </a:rPr>
              <a:t>Remove the caps from the vials and cleanse with </a:t>
            </a:r>
            <a:r>
              <a:rPr lang="en-US" dirty="0" smtClean="0">
                <a:solidFill>
                  <a:schemeClr val="accent6">
                    <a:lumMod val="50000"/>
                  </a:schemeClr>
                </a:solidFill>
              </a:rPr>
              <a:t>alcohol.  Allow </a:t>
            </a:r>
            <a:r>
              <a:rPr lang="en-US" dirty="0">
                <a:solidFill>
                  <a:schemeClr val="accent6">
                    <a:lumMod val="50000"/>
                  </a:schemeClr>
                </a:solidFill>
              </a:rPr>
              <a:t>to dry</a:t>
            </a:r>
            <a:r>
              <a:rPr lang="en-US" dirty="0" smtClean="0">
                <a:solidFill>
                  <a:schemeClr val="accent6">
                    <a:lumMod val="50000"/>
                  </a:schemeClr>
                </a:solidFill>
              </a:rPr>
              <a:t>.</a:t>
            </a:r>
          </a:p>
          <a:p>
            <a:pPr marL="457200" indent="-457200">
              <a:buAutoNum type="arabicPeriod"/>
            </a:pPr>
            <a:endParaRPr lang="en-US" dirty="0">
              <a:solidFill>
                <a:schemeClr val="accent6">
                  <a:lumMod val="50000"/>
                </a:schemeClr>
              </a:solidFill>
            </a:endParaRPr>
          </a:p>
          <a:p>
            <a:pPr marL="457200" indent="-457200">
              <a:buAutoNum type="arabicPeriod"/>
            </a:pPr>
            <a:r>
              <a:rPr lang="en-US" dirty="0">
                <a:solidFill>
                  <a:schemeClr val="accent6">
                    <a:lumMod val="50000"/>
                  </a:schemeClr>
                </a:solidFill>
              </a:rPr>
              <a:t>Remove cap from needle.  Touch plunger at the knob </a:t>
            </a:r>
            <a:r>
              <a:rPr lang="en-US" dirty="0" smtClean="0">
                <a:solidFill>
                  <a:schemeClr val="accent6">
                    <a:lumMod val="50000"/>
                  </a:schemeClr>
                </a:solidFill>
              </a:rPr>
              <a:t>only.  Draw </a:t>
            </a:r>
            <a:r>
              <a:rPr lang="en-US" dirty="0">
                <a:solidFill>
                  <a:schemeClr val="accent6">
                    <a:lumMod val="50000"/>
                  </a:schemeClr>
                </a:solidFill>
              </a:rPr>
              <a:t>back an amount of air into the syringe that is equal to the dose of modified insulin to be withdrawn.</a:t>
            </a:r>
          </a:p>
          <a:p>
            <a:endParaRPr lang="en-US" dirty="0">
              <a:solidFill>
                <a:schemeClr val="accent6">
                  <a:lumMod val="50000"/>
                </a:schemeClr>
              </a:solidFill>
            </a:endParaRPr>
          </a:p>
        </p:txBody>
      </p:sp>
    </p:spTree>
    <p:extLst>
      <p:ext uri="{BB962C8B-B14F-4D97-AF65-F5344CB8AC3E}">
        <p14:creationId xmlns:p14="http://schemas.microsoft.com/office/powerpoint/2010/main" val="145711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Mixing Medications…</a:t>
            </a:r>
            <a:endParaRPr lang="en-US" dirty="0"/>
          </a:p>
        </p:txBody>
      </p:sp>
      <p:sp>
        <p:nvSpPr>
          <p:cNvPr id="3" name="Content Placeholder 2"/>
          <p:cNvSpPr>
            <a:spLocks noGrp="1"/>
          </p:cNvSpPr>
          <p:nvPr>
            <p:ph idx="1"/>
          </p:nvPr>
        </p:nvSpPr>
        <p:spPr>
          <a:xfrm>
            <a:off x="457200" y="1676400"/>
            <a:ext cx="8229600" cy="4648200"/>
          </a:xfrm>
        </p:spPr>
        <p:txBody>
          <a:bodyPr/>
          <a:lstStyle/>
          <a:p>
            <a:pPr marL="457200" indent="-457200">
              <a:lnSpc>
                <a:spcPct val="114000"/>
              </a:lnSpc>
              <a:buAutoNum type="arabicPeriod" startAt="5"/>
            </a:pPr>
            <a:r>
              <a:rPr lang="en-US" dirty="0">
                <a:solidFill>
                  <a:schemeClr val="accent6">
                    <a:lumMod val="50000"/>
                  </a:schemeClr>
                </a:solidFill>
              </a:rPr>
              <a:t>Hold the modified vial on a flat surface.  Pierce the rubber stopper in the center with the needle tip and inject the measured air into the space above the solution.  Withdraw the needle</a:t>
            </a:r>
            <a:r>
              <a:rPr lang="en-US" dirty="0" smtClean="0">
                <a:solidFill>
                  <a:schemeClr val="accent6">
                    <a:lumMod val="50000"/>
                  </a:schemeClr>
                </a:solidFill>
              </a:rPr>
              <a:t>.</a:t>
            </a:r>
          </a:p>
          <a:p>
            <a:pPr marL="0" indent="0">
              <a:lnSpc>
                <a:spcPct val="114000"/>
              </a:lnSpc>
              <a:buNone/>
            </a:pPr>
            <a:endParaRPr lang="en-US" dirty="0">
              <a:solidFill>
                <a:schemeClr val="accent6">
                  <a:lumMod val="50000"/>
                </a:schemeClr>
              </a:solidFill>
            </a:endParaRPr>
          </a:p>
          <a:p>
            <a:pPr marL="457200" indent="-457200">
              <a:buAutoNum type="arabicPeriod" startAt="6"/>
            </a:pPr>
            <a:r>
              <a:rPr lang="en-US" dirty="0" smtClean="0">
                <a:solidFill>
                  <a:schemeClr val="accent6">
                    <a:lumMod val="50000"/>
                  </a:schemeClr>
                </a:solidFill>
              </a:rPr>
              <a:t>Draw </a:t>
            </a:r>
            <a:r>
              <a:rPr lang="en-US" dirty="0">
                <a:solidFill>
                  <a:schemeClr val="accent6">
                    <a:lumMod val="50000"/>
                  </a:schemeClr>
                </a:solidFill>
              </a:rPr>
              <a:t>back an amount of air into the syringe that </a:t>
            </a:r>
            <a:r>
              <a:rPr lang="en-US" dirty="0" smtClean="0">
                <a:solidFill>
                  <a:schemeClr val="accent6">
                    <a:lumMod val="50000"/>
                  </a:schemeClr>
                </a:solidFill>
              </a:rPr>
              <a:t>is</a:t>
            </a:r>
          </a:p>
          <a:p>
            <a:pPr marL="0" indent="0">
              <a:buNone/>
            </a:pPr>
            <a:r>
              <a:rPr lang="en-US" dirty="0" smtClean="0">
                <a:solidFill>
                  <a:schemeClr val="accent6">
                    <a:lumMod val="50000"/>
                  </a:schemeClr>
                </a:solidFill>
              </a:rPr>
              <a:t>      </a:t>
            </a:r>
            <a:r>
              <a:rPr lang="en-US" dirty="0">
                <a:solidFill>
                  <a:schemeClr val="accent6">
                    <a:lumMod val="50000"/>
                  </a:schemeClr>
                </a:solidFill>
              </a:rPr>
              <a:t>equal to the dose of unmodified insulin to be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withdrawn</a:t>
            </a:r>
            <a:r>
              <a:rPr lang="en-US" dirty="0">
                <a:solidFill>
                  <a:schemeClr val="accent6">
                    <a:lumMod val="50000"/>
                  </a:schemeClr>
                </a:solidFill>
              </a:rPr>
              <a:t>.</a:t>
            </a:r>
          </a:p>
          <a:p>
            <a:endParaRPr lang="en-US" dirty="0">
              <a:solidFill>
                <a:schemeClr val="accent6">
                  <a:lumMod val="50000"/>
                </a:schemeClr>
              </a:solidFill>
            </a:endParaRPr>
          </a:p>
        </p:txBody>
      </p:sp>
    </p:spTree>
    <p:extLst>
      <p:ext uri="{BB962C8B-B14F-4D97-AF65-F5344CB8AC3E}">
        <p14:creationId xmlns:p14="http://schemas.microsoft.com/office/powerpoint/2010/main" val="345724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Mixing Medications…</a:t>
            </a:r>
            <a:endParaRPr lang="en-US" dirty="0"/>
          </a:p>
        </p:txBody>
      </p:sp>
      <p:sp>
        <p:nvSpPr>
          <p:cNvPr id="3" name="Content Placeholder 2"/>
          <p:cNvSpPr>
            <a:spLocks noGrp="1"/>
          </p:cNvSpPr>
          <p:nvPr>
            <p:ph idx="1"/>
          </p:nvPr>
        </p:nvSpPr>
        <p:spPr/>
        <p:txBody>
          <a:bodyPr/>
          <a:lstStyle/>
          <a:p>
            <a:pPr marL="457200" indent="-457200">
              <a:buAutoNum type="arabicPeriod" startAt="7"/>
            </a:pPr>
            <a:r>
              <a:rPr lang="en-US" dirty="0" smtClean="0">
                <a:solidFill>
                  <a:schemeClr val="accent6">
                    <a:lumMod val="50000"/>
                  </a:schemeClr>
                </a:solidFill>
              </a:rPr>
              <a:t>Hold </a:t>
            </a:r>
            <a:r>
              <a:rPr lang="en-US" dirty="0">
                <a:solidFill>
                  <a:schemeClr val="accent6">
                    <a:lumMod val="50000"/>
                  </a:schemeClr>
                </a:solidFill>
              </a:rPr>
              <a:t>the unmodified vial on a flat surface. Pierce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the </a:t>
            </a:r>
            <a:r>
              <a:rPr lang="en-US" dirty="0">
                <a:solidFill>
                  <a:schemeClr val="accent6">
                    <a:lumMod val="50000"/>
                  </a:schemeClr>
                </a:solidFill>
              </a:rPr>
              <a:t>rubber stopper in the center with the </a:t>
            </a:r>
            <a:r>
              <a:rPr lang="en-US" dirty="0" smtClean="0">
                <a:solidFill>
                  <a:schemeClr val="accent6">
                    <a:lumMod val="50000"/>
                  </a:schemeClr>
                </a:solidFill>
              </a:rPr>
              <a:t>needle</a:t>
            </a:r>
          </a:p>
          <a:p>
            <a:pPr marL="0" indent="0">
              <a:buNone/>
            </a:pPr>
            <a:r>
              <a:rPr lang="en-US" dirty="0">
                <a:solidFill>
                  <a:schemeClr val="accent6">
                    <a:lumMod val="50000"/>
                  </a:schemeClr>
                </a:solidFill>
              </a:rPr>
              <a:t> </a:t>
            </a:r>
            <a:r>
              <a:rPr lang="en-US" dirty="0" smtClean="0">
                <a:solidFill>
                  <a:schemeClr val="accent6">
                    <a:lumMod val="50000"/>
                  </a:schemeClr>
                </a:solidFill>
              </a:rPr>
              <a:t>     tip </a:t>
            </a:r>
            <a:r>
              <a:rPr lang="en-US" dirty="0">
                <a:solidFill>
                  <a:schemeClr val="accent6">
                    <a:lumMod val="50000"/>
                  </a:schemeClr>
                </a:solidFill>
              </a:rPr>
              <a:t>and inject the measured air into the </a:t>
            </a:r>
            <a:r>
              <a:rPr lang="en-US" dirty="0" smtClean="0">
                <a:solidFill>
                  <a:schemeClr val="accent6">
                    <a:lumMod val="50000"/>
                  </a:schemeClr>
                </a:solidFill>
              </a:rPr>
              <a:t>space</a:t>
            </a: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above the solution.  Keep the needle in the vial.</a:t>
            </a:r>
          </a:p>
          <a:p>
            <a:endParaRPr lang="en-US" dirty="0"/>
          </a:p>
        </p:txBody>
      </p:sp>
    </p:spTree>
    <p:extLst>
      <p:ext uri="{BB962C8B-B14F-4D97-AF65-F5344CB8AC3E}">
        <p14:creationId xmlns:p14="http://schemas.microsoft.com/office/powerpoint/2010/main" val="21432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Mixing Medications…</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marL="0" indent="0">
              <a:buNone/>
            </a:pPr>
            <a:endParaRPr lang="en-US" sz="2200" dirty="0" smtClean="0"/>
          </a:p>
          <a:p>
            <a:pPr marL="457200" indent="-457200">
              <a:buAutoNum type="arabicPeriod" startAt="8"/>
            </a:pPr>
            <a:r>
              <a:rPr lang="en-US" dirty="0" smtClean="0">
                <a:solidFill>
                  <a:schemeClr val="accent6">
                    <a:lumMod val="50000"/>
                  </a:schemeClr>
                </a:solidFill>
              </a:rPr>
              <a:t>Invert vial of unmodified insulin.  Hold the vial in one</a:t>
            </a:r>
          </a:p>
          <a:p>
            <a:pPr marL="0" indent="0">
              <a:buNone/>
            </a:pPr>
            <a:r>
              <a:rPr lang="en-US" dirty="0">
                <a:solidFill>
                  <a:schemeClr val="accent6">
                    <a:lumMod val="50000"/>
                  </a:schemeClr>
                </a:solidFill>
              </a:rPr>
              <a:t> </a:t>
            </a:r>
            <a:r>
              <a:rPr lang="en-US" dirty="0" smtClean="0">
                <a:solidFill>
                  <a:schemeClr val="accent6">
                    <a:lumMod val="50000"/>
                  </a:schemeClr>
                </a:solidFill>
              </a:rPr>
              <a:t>     hand and use the other to withdraw the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medication</a:t>
            </a:r>
            <a:r>
              <a:rPr lang="en-US" dirty="0" smtClean="0">
                <a:solidFill>
                  <a:schemeClr val="accent6">
                    <a:lumMod val="50000"/>
                  </a:schemeClr>
                </a:solidFill>
              </a:rPr>
              <a:t>. </a:t>
            </a:r>
            <a:r>
              <a:rPr lang="en-US" dirty="0" smtClean="0">
                <a:solidFill>
                  <a:schemeClr val="accent6">
                    <a:lumMod val="50000"/>
                  </a:schemeClr>
                </a:solidFill>
              </a:rPr>
              <a:t> Touch </a:t>
            </a:r>
            <a:r>
              <a:rPr lang="en-US" dirty="0" smtClean="0">
                <a:solidFill>
                  <a:schemeClr val="accent6">
                    <a:lumMod val="50000"/>
                  </a:schemeClr>
                </a:solidFill>
              </a:rPr>
              <a:t>the plunger at the knob only.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smtClean="0">
                <a:solidFill>
                  <a:schemeClr val="accent6">
                    <a:lumMod val="50000"/>
                  </a:schemeClr>
                </a:solidFill>
              </a:rPr>
              <a:t> </a:t>
            </a:r>
            <a:r>
              <a:rPr lang="en-US" dirty="0" smtClean="0">
                <a:solidFill>
                  <a:schemeClr val="accent6">
                    <a:lumMod val="50000"/>
                  </a:schemeClr>
                </a:solidFill>
              </a:rPr>
              <a:t>Draw up the </a:t>
            </a:r>
            <a:r>
              <a:rPr lang="en-US" dirty="0" smtClean="0">
                <a:solidFill>
                  <a:schemeClr val="accent6">
                    <a:lumMod val="50000"/>
                  </a:schemeClr>
                </a:solidFill>
              </a:rPr>
              <a:t>prescribed </a:t>
            </a:r>
            <a:r>
              <a:rPr lang="en-US" dirty="0" smtClean="0">
                <a:solidFill>
                  <a:schemeClr val="accent6">
                    <a:lumMod val="50000"/>
                  </a:schemeClr>
                </a:solidFill>
              </a:rPr>
              <a:t>amount of medication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smtClean="0">
                <a:solidFill>
                  <a:schemeClr val="accent6">
                    <a:lumMod val="50000"/>
                  </a:schemeClr>
                </a:solidFill>
              </a:rPr>
              <a:t>while </a:t>
            </a:r>
            <a:r>
              <a:rPr lang="en-US" dirty="0" smtClean="0">
                <a:solidFill>
                  <a:schemeClr val="accent6">
                    <a:lumMod val="50000"/>
                  </a:schemeClr>
                </a:solidFill>
              </a:rPr>
              <a:t>holding the </a:t>
            </a:r>
            <a:r>
              <a:rPr lang="en-US" dirty="0" smtClean="0">
                <a:solidFill>
                  <a:schemeClr val="accent6">
                    <a:lumMod val="50000"/>
                  </a:schemeClr>
                </a:solidFill>
              </a:rPr>
              <a:t>syringe </a:t>
            </a:r>
            <a:r>
              <a:rPr lang="en-US" dirty="0" smtClean="0">
                <a:solidFill>
                  <a:schemeClr val="accent6">
                    <a:lumMod val="50000"/>
                  </a:schemeClr>
                </a:solidFill>
              </a:rPr>
              <a:t>at eye level and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smtClean="0">
                <a:solidFill>
                  <a:schemeClr val="accent6">
                    <a:lumMod val="50000"/>
                  </a:schemeClr>
                </a:solidFill>
              </a:rPr>
              <a:t>vertically</a:t>
            </a:r>
            <a:r>
              <a:rPr lang="en-US" dirty="0" smtClean="0">
                <a:solidFill>
                  <a:schemeClr val="accent6">
                    <a:lumMod val="50000"/>
                  </a:schemeClr>
                </a:solidFill>
              </a:rPr>
              <a:t>.  Turn the vial over </a:t>
            </a:r>
            <a:r>
              <a:rPr lang="en-US" dirty="0" smtClean="0">
                <a:solidFill>
                  <a:schemeClr val="accent6">
                    <a:lumMod val="50000"/>
                  </a:schemeClr>
                </a:solidFill>
              </a:rPr>
              <a:t>and </a:t>
            </a:r>
            <a:r>
              <a:rPr lang="en-US" dirty="0" smtClean="0">
                <a:solidFill>
                  <a:schemeClr val="accent6">
                    <a:lumMod val="50000"/>
                  </a:schemeClr>
                </a:solidFill>
              </a:rPr>
              <a:t>then remove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smtClean="0">
                <a:solidFill>
                  <a:schemeClr val="accent6">
                    <a:lumMod val="50000"/>
                  </a:schemeClr>
                </a:solidFill>
              </a:rPr>
              <a:t>needle </a:t>
            </a:r>
            <a:r>
              <a:rPr lang="en-US" dirty="0" smtClean="0">
                <a:solidFill>
                  <a:schemeClr val="accent6">
                    <a:lumMod val="50000"/>
                  </a:schemeClr>
                </a:solidFill>
              </a:rPr>
              <a:t>from vial.</a:t>
            </a:r>
            <a:endParaRPr lang="en-US" dirty="0">
              <a:solidFill>
                <a:schemeClr val="accent6">
                  <a:lumMod val="50000"/>
                </a:schemeClr>
              </a:solidFill>
            </a:endParaRPr>
          </a:p>
        </p:txBody>
      </p:sp>
    </p:spTree>
    <p:extLst>
      <p:ext uri="{BB962C8B-B14F-4D97-AF65-F5344CB8AC3E}">
        <p14:creationId xmlns:p14="http://schemas.microsoft.com/office/powerpoint/2010/main" val="4271132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Mixing Medications…</a:t>
            </a:r>
            <a:endParaRPr lang="en-US" dirty="0"/>
          </a:p>
        </p:txBody>
      </p:sp>
      <p:sp>
        <p:nvSpPr>
          <p:cNvPr id="3" name="Content Placeholder 2"/>
          <p:cNvSpPr>
            <a:spLocks noGrp="1"/>
          </p:cNvSpPr>
          <p:nvPr>
            <p:ph idx="1"/>
          </p:nvPr>
        </p:nvSpPr>
        <p:spPr/>
        <p:txBody>
          <a:bodyPr/>
          <a:lstStyle/>
          <a:p>
            <a:pPr marL="457200" indent="-457200">
              <a:buAutoNum type="arabicPeriod" startAt="9"/>
            </a:pPr>
            <a:r>
              <a:rPr lang="en-US" dirty="0" smtClean="0">
                <a:solidFill>
                  <a:schemeClr val="accent6">
                    <a:lumMod val="50000"/>
                  </a:schemeClr>
                </a:solidFill>
              </a:rPr>
              <a:t> Check </a:t>
            </a:r>
            <a:r>
              <a:rPr lang="en-US" dirty="0">
                <a:solidFill>
                  <a:schemeClr val="accent6">
                    <a:lumMod val="50000"/>
                  </a:schemeClr>
                </a:solidFill>
              </a:rPr>
              <a:t>that there are no air bubbles in the syringe</a:t>
            </a:r>
            <a:r>
              <a:rPr lang="en-US" dirty="0" smtClean="0">
                <a:solidFill>
                  <a:schemeClr val="accent6">
                    <a:lumMod val="50000"/>
                  </a:schemeClr>
                </a:solidFill>
              </a:rPr>
              <a:t>.</a:t>
            </a:r>
          </a:p>
          <a:p>
            <a:pPr marL="457200" indent="-457200">
              <a:buAutoNum type="arabicPeriod" startAt="9"/>
            </a:pPr>
            <a:endParaRPr lang="en-US" dirty="0">
              <a:solidFill>
                <a:schemeClr val="accent6">
                  <a:lumMod val="50000"/>
                </a:schemeClr>
              </a:solidFill>
            </a:endParaRPr>
          </a:p>
          <a:p>
            <a:pPr marL="457200" indent="-457200">
              <a:buAutoNum type="arabicPeriod" startAt="9"/>
            </a:pPr>
            <a:r>
              <a:rPr lang="en-US" dirty="0" smtClean="0">
                <a:solidFill>
                  <a:schemeClr val="accent6">
                    <a:lumMod val="50000"/>
                  </a:schemeClr>
                </a:solidFill>
              </a:rPr>
              <a:t> Check </a:t>
            </a:r>
            <a:r>
              <a:rPr lang="en-US" dirty="0">
                <a:solidFill>
                  <a:schemeClr val="accent6">
                    <a:lumMod val="50000"/>
                  </a:schemeClr>
                </a:solidFill>
              </a:rPr>
              <a:t>the amount of medication in the </a:t>
            </a:r>
            <a:r>
              <a:rPr lang="en-US" dirty="0" smtClean="0">
                <a:solidFill>
                  <a:schemeClr val="accent6">
                    <a:lumMod val="50000"/>
                  </a:schemeClr>
                </a:solidFill>
              </a:rPr>
              <a:t>syringe</a:t>
            </a:r>
          </a:p>
          <a:p>
            <a:pPr marL="0" indent="0">
              <a:buNone/>
            </a:pPr>
            <a:r>
              <a:rPr lang="en-US" dirty="0">
                <a:solidFill>
                  <a:schemeClr val="accent6">
                    <a:lumMod val="50000"/>
                  </a:schemeClr>
                </a:solidFill>
              </a:rPr>
              <a:t> </a:t>
            </a:r>
            <a:r>
              <a:rPr lang="en-US" dirty="0" smtClean="0">
                <a:solidFill>
                  <a:schemeClr val="accent6">
                    <a:lumMod val="50000"/>
                  </a:schemeClr>
                </a:solidFill>
              </a:rPr>
              <a:t>      with </a:t>
            </a:r>
            <a:r>
              <a:rPr lang="en-US" dirty="0">
                <a:solidFill>
                  <a:schemeClr val="accent6">
                    <a:lumMod val="50000"/>
                  </a:schemeClr>
                </a:solidFill>
              </a:rPr>
              <a:t>the medication dose and discard any surplus</a:t>
            </a:r>
            <a:r>
              <a:rPr lang="en-US" dirty="0" smtClean="0">
                <a:solidFill>
                  <a:schemeClr val="accent6">
                    <a:lumMod val="50000"/>
                  </a:schemeClr>
                </a:solidFill>
              </a:rPr>
              <a:t>.</a:t>
            </a:r>
          </a:p>
          <a:p>
            <a:pPr marL="457200" indent="-457200">
              <a:buAutoNum type="arabicPeriod" startAt="9"/>
            </a:pPr>
            <a:endParaRPr lang="en-US" dirty="0">
              <a:solidFill>
                <a:schemeClr val="accent6">
                  <a:lumMod val="50000"/>
                </a:schemeClr>
              </a:solidFill>
            </a:endParaRPr>
          </a:p>
          <a:p>
            <a:pPr marL="0" indent="0">
              <a:buNone/>
            </a:pPr>
            <a:r>
              <a:rPr lang="en-US" dirty="0" smtClean="0">
                <a:solidFill>
                  <a:schemeClr val="accent6">
                    <a:lumMod val="50000"/>
                  </a:schemeClr>
                </a:solidFill>
              </a:rPr>
              <a:t>11.  Recheck </a:t>
            </a:r>
            <a:r>
              <a:rPr lang="en-US" dirty="0">
                <a:solidFill>
                  <a:schemeClr val="accent6">
                    <a:lumMod val="50000"/>
                  </a:schemeClr>
                </a:solidFill>
              </a:rPr>
              <a:t>the vial label with the order</a:t>
            </a:r>
            <a:r>
              <a:rPr lang="en-US" dirty="0" smtClean="0">
                <a:solidFill>
                  <a:schemeClr val="accent6">
                    <a:lumMod val="50000"/>
                  </a:schemeClr>
                </a:solidFill>
              </a:rPr>
              <a:t>.</a:t>
            </a:r>
          </a:p>
          <a:p>
            <a:pPr marL="457200" indent="-457200">
              <a:buAutoNum type="arabicPeriod" startAt="9"/>
            </a:pPr>
            <a:endParaRPr lang="en-US" dirty="0"/>
          </a:p>
        </p:txBody>
      </p:sp>
    </p:spTree>
    <p:extLst>
      <p:ext uri="{BB962C8B-B14F-4D97-AF65-F5344CB8AC3E}">
        <p14:creationId xmlns:p14="http://schemas.microsoft.com/office/powerpoint/2010/main" val="55326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Mixing Medications…</a:t>
            </a:r>
            <a:endParaRPr lang="en-US" dirty="0"/>
          </a:p>
        </p:txBody>
      </p:sp>
      <p:sp>
        <p:nvSpPr>
          <p:cNvPr id="3" name="Content Placeholder 2"/>
          <p:cNvSpPr>
            <a:spLocks noGrp="1"/>
          </p:cNvSpPr>
          <p:nvPr>
            <p:ph idx="1"/>
          </p:nvPr>
        </p:nvSpPr>
        <p:spPr>
          <a:xfrm>
            <a:off x="457200" y="1524000"/>
            <a:ext cx="8229600" cy="5029200"/>
          </a:xfrm>
        </p:spPr>
        <p:txBody>
          <a:bodyPr>
            <a:normAutofit/>
          </a:bodyPr>
          <a:lstStyle/>
          <a:p>
            <a:pPr marL="0" indent="0">
              <a:buNone/>
            </a:pPr>
            <a:r>
              <a:rPr lang="en-US" dirty="0" smtClean="0">
                <a:solidFill>
                  <a:schemeClr val="accent6">
                    <a:lumMod val="50000"/>
                  </a:schemeClr>
                </a:solidFill>
              </a:rPr>
              <a:t>12a. Insert </a:t>
            </a:r>
            <a:r>
              <a:rPr lang="en-US" dirty="0">
                <a:solidFill>
                  <a:schemeClr val="accent6">
                    <a:lumMod val="50000"/>
                  </a:schemeClr>
                </a:solidFill>
              </a:rPr>
              <a:t>the needle into the modified vial and invert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it</a:t>
            </a:r>
            <a:r>
              <a:rPr lang="en-US" dirty="0">
                <a:solidFill>
                  <a:schemeClr val="accent6">
                    <a:lumMod val="50000"/>
                  </a:schemeClr>
                </a:solidFill>
              </a:rPr>
              <a:t>, taking care not to push the plunger and inject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the </a:t>
            </a:r>
            <a:r>
              <a:rPr lang="en-US" dirty="0">
                <a:solidFill>
                  <a:schemeClr val="accent6">
                    <a:lumMod val="50000"/>
                  </a:schemeClr>
                </a:solidFill>
              </a:rPr>
              <a:t>medication from the syringe into the vial.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Invert vial of modified insulin.  Hold the vial in </a:t>
            </a:r>
            <a:r>
              <a:rPr lang="en-US" dirty="0" smtClean="0">
                <a:solidFill>
                  <a:schemeClr val="accent6">
                    <a:lumMod val="50000"/>
                  </a:schemeClr>
                </a:solidFill>
              </a:rPr>
              <a:t>one</a:t>
            </a: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hand and use the other to withdraw the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medication</a:t>
            </a:r>
            <a:r>
              <a:rPr lang="en-US" dirty="0">
                <a:solidFill>
                  <a:schemeClr val="accent6">
                    <a:lumMod val="50000"/>
                  </a:schemeClr>
                </a:solidFill>
              </a:rPr>
              <a:t>.  Touch the plunger at the knob only.  </a:t>
            </a:r>
            <a:endParaRPr lang="en-US" dirty="0" smtClean="0">
              <a:solidFill>
                <a:schemeClr val="accent6">
                  <a:lumMod val="50000"/>
                </a:schemeClr>
              </a:solidFill>
            </a:endParaRPr>
          </a:p>
          <a:p>
            <a:endParaRPr lang="en-US" dirty="0"/>
          </a:p>
        </p:txBody>
      </p:sp>
    </p:spTree>
    <p:extLst>
      <p:ext uri="{BB962C8B-B14F-4D97-AF65-F5344CB8AC3E}">
        <p14:creationId xmlns:p14="http://schemas.microsoft.com/office/powerpoint/2010/main" val="75936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Mixing Medications…</a:t>
            </a:r>
            <a:endParaRPr lang="en-US" dirty="0"/>
          </a:p>
        </p:txBody>
      </p:sp>
      <p:sp>
        <p:nvSpPr>
          <p:cNvPr id="3" name="Content Placeholder 2"/>
          <p:cNvSpPr>
            <a:spLocks noGrp="1"/>
          </p:cNvSpPr>
          <p:nvPr>
            <p:ph idx="1"/>
          </p:nvPr>
        </p:nvSpPr>
        <p:spPr>
          <a:xfrm>
            <a:off x="457200" y="1524000"/>
            <a:ext cx="8229600" cy="4602163"/>
          </a:xfrm>
        </p:spPr>
        <p:txBody>
          <a:bodyPr/>
          <a:lstStyle/>
          <a:p>
            <a:pPr marL="0" indent="0">
              <a:buNone/>
            </a:pPr>
            <a:r>
              <a:rPr lang="en-US" dirty="0" smtClean="0">
                <a:solidFill>
                  <a:schemeClr val="accent6">
                    <a:lumMod val="50000"/>
                  </a:schemeClr>
                </a:solidFill>
              </a:rPr>
              <a:t>12b. Draw </a:t>
            </a:r>
            <a:r>
              <a:rPr lang="en-US" dirty="0">
                <a:solidFill>
                  <a:schemeClr val="accent6">
                    <a:lumMod val="50000"/>
                  </a:schemeClr>
                </a:solidFill>
              </a:rPr>
              <a:t>up the prescribed amount of </a:t>
            </a:r>
            <a:r>
              <a:rPr lang="en-US" dirty="0" smtClean="0">
                <a:solidFill>
                  <a:schemeClr val="accent6">
                    <a:lumMod val="50000"/>
                  </a:schemeClr>
                </a:solidFill>
              </a:rPr>
              <a:t>medication </a:t>
            </a:r>
            <a:endParaRPr lang="en-US" dirty="0">
              <a:solidFill>
                <a:schemeClr val="accent6">
                  <a:lumMod val="50000"/>
                </a:schemeClr>
              </a:solidFill>
            </a:endParaRPr>
          </a:p>
          <a:p>
            <a:pPr marL="0" indent="0">
              <a:buNone/>
            </a:pPr>
            <a:r>
              <a:rPr lang="en-US" dirty="0">
                <a:solidFill>
                  <a:schemeClr val="accent6">
                    <a:lumMod val="50000"/>
                  </a:schemeClr>
                </a:solidFill>
              </a:rPr>
              <a:t>      while holding the syringe at eye level and </a:t>
            </a:r>
          </a:p>
          <a:p>
            <a:pPr marL="0" indent="0">
              <a:buNone/>
            </a:pPr>
            <a:r>
              <a:rPr lang="en-US" dirty="0">
                <a:solidFill>
                  <a:schemeClr val="accent6">
                    <a:lumMod val="50000"/>
                  </a:schemeClr>
                </a:solidFill>
              </a:rPr>
              <a:t>      vertically.  Take care to withdraw only the </a:t>
            </a:r>
          </a:p>
          <a:p>
            <a:pPr marL="0" indent="0">
              <a:buNone/>
            </a:pPr>
            <a:r>
              <a:rPr lang="en-US" dirty="0">
                <a:solidFill>
                  <a:schemeClr val="accent6">
                    <a:lumMod val="50000"/>
                  </a:schemeClr>
                </a:solidFill>
              </a:rPr>
              <a:t>      prescribed amount.  Turn the vial over and then </a:t>
            </a:r>
          </a:p>
          <a:p>
            <a:pPr marL="0" indent="0">
              <a:buNone/>
            </a:pPr>
            <a:r>
              <a:rPr lang="en-US" dirty="0">
                <a:solidFill>
                  <a:schemeClr val="accent6">
                    <a:lumMod val="50000"/>
                  </a:schemeClr>
                </a:solidFill>
              </a:rPr>
              <a:t>      remove needle from vial.  Carefully recap the </a:t>
            </a:r>
          </a:p>
          <a:p>
            <a:pPr marL="0" indent="0">
              <a:buNone/>
            </a:pPr>
            <a:r>
              <a:rPr lang="en-US" dirty="0">
                <a:solidFill>
                  <a:schemeClr val="accent6">
                    <a:lumMod val="50000"/>
                  </a:schemeClr>
                </a:solidFill>
              </a:rPr>
              <a:t>      needle.</a:t>
            </a:r>
          </a:p>
        </p:txBody>
      </p:sp>
    </p:spTree>
    <p:extLst>
      <p:ext uri="{BB962C8B-B14F-4D97-AF65-F5344CB8AC3E}">
        <p14:creationId xmlns:p14="http://schemas.microsoft.com/office/powerpoint/2010/main" val="2900119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Mixing Medications…</a:t>
            </a:r>
            <a:endParaRPr lang="en-US" dirty="0"/>
          </a:p>
        </p:txBody>
      </p:sp>
      <p:sp>
        <p:nvSpPr>
          <p:cNvPr id="3" name="Content Placeholder 2"/>
          <p:cNvSpPr>
            <a:spLocks noGrp="1"/>
          </p:cNvSpPr>
          <p:nvPr>
            <p:ph idx="1"/>
          </p:nvPr>
        </p:nvSpPr>
        <p:spPr>
          <a:xfrm>
            <a:off x="457200" y="1524000"/>
            <a:ext cx="8229600" cy="4724400"/>
          </a:xfrm>
        </p:spPr>
        <p:txBody>
          <a:bodyPr>
            <a:normAutofit/>
          </a:bodyPr>
          <a:lstStyle/>
          <a:p>
            <a:pPr marL="457200" indent="-457200">
              <a:buAutoNum type="arabicPeriod" startAt="13"/>
            </a:pPr>
            <a:r>
              <a:rPr lang="en-US" dirty="0" smtClean="0">
                <a:solidFill>
                  <a:schemeClr val="accent6">
                    <a:lumMod val="50000"/>
                  </a:schemeClr>
                </a:solidFill>
              </a:rPr>
              <a:t> Check </a:t>
            </a:r>
            <a:r>
              <a:rPr lang="en-US" dirty="0" smtClean="0">
                <a:solidFill>
                  <a:schemeClr val="accent6">
                    <a:lumMod val="50000"/>
                  </a:schemeClr>
                </a:solidFill>
              </a:rPr>
              <a:t>the amount of medication in the syringe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a:t>
            </a:r>
            <a:r>
              <a:rPr lang="en-US" dirty="0" smtClean="0">
                <a:solidFill>
                  <a:schemeClr val="accent6">
                    <a:lumMod val="50000"/>
                  </a:schemeClr>
                </a:solidFill>
              </a:rPr>
              <a:t>    with the medication </a:t>
            </a:r>
            <a:r>
              <a:rPr lang="en-US" dirty="0" smtClean="0">
                <a:solidFill>
                  <a:schemeClr val="accent6">
                    <a:lumMod val="50000"/>
                  </a:schemeClr>
                </a:solidFill>
              </a:rPr>
              <a:t>dose</a:t>
            </a:r>
            <a:r>
              <a:rPr lang="en-US" dirty="0" smtClean="0">
                <a:solidFill>
                  <a:schemeClr val="accent6">
                    <a:lumMod val="50000"/>
                  </a:schemeClr>
                </a:solidFill>
              </a:rPr>
              <a:t>.</a:t>
            </a:r>
          </a:p>
          <a:p>
            <a:pPr marL="0" indent="0">
              <a:buNone/>
            </a:pPr>
            <a:endParaRPr lang="en-US" dirty="0" smtClean="0">
              <a:solidFill>
                <a:schemeClr val="accent6">
                  <a:lumMod val="50000"/>
                </a:schemeClr>
              </a:solidFill>
            </a:endParaRPr>
          </a:p>
          <a:p>
            <a:pPr marL="457200" indent="-457200">
              <a:buAutoNum type="arabicPeriod" startAt="14"/>
            </a:pPr>
            <a:r>
              <a:rPr lang="en-US" dirty="0" smtClean="0">
                <a:solidFill>
                  <a:schemeClr val="accent6">
                    <a:lumMod val="50000"/>
                  </a:schemeClr>
                </a:solidFill>
              </a:rPr>
              <a:t> Recheck </a:t>
            </a:r>
            <a:r>
              <a:rPr lang="en-US" dirty="0" smtClean="0">
                <a:solidFill>
                  <a:schemeClr val="accent6">
                    <a:lumMod val="50000"/>
                  </a:schemeClr>
                </a:solidFill>
              </a:rPr>
              <a:t>the vial label with the order.  </a:t>
            </a:r>
            <a:r>
              <a:rPr lang="en-US" b="1" dirty="0" smtClean="0">
                <a:solidFill>
                  <a:schemeClr val="accent6">
                    <a:lumMod val="50000"/>
                  </a:schemeClr>
                </a:solidFill>
              </a:rPr>
              <a:t>Administer</a:t>
            </a:r>
          </a:p>
          <a:p>
            <a:pPr marL="0" indent="0">
              <a:buNone/>
            </a:pPr>
            <a:r>
              <a:rPr lang="en-US" b="1" dirty="0">
                <a:solidFill>
                  <a:schemeClr val="accent6">
                    <a:lumMod val="50000"/>
                  </a:schemeClr>
                </a:solidFill>
              </a:rPr>
              <a:t> </a:t>
            </a:r>
            <a:r>
              <a:rPr lang="en-US" b="1" dirty="0" smtClean="0">
                <a:solidFill>
                  <a:schemeClr val="accent6">
                    <a:lumMod val="50000"/>
                  </a:schemeClr>
                </a:solidFill>
              </a:rPr>
              <a:t>   </a:t>
            </a:r>
            <a:r>
              <a:rPr lang="en-US" b="1" dirty="0" smtClean="0">
                <a:solidFill>
                  <a:schemeClr val="accent6">
                    <a:lumMod val="50000"/>
                  </a:schemeClr>
                </a:solidFill>
              </a:rPr>
              <a:t>  to </a:t>
            </a:r>
            <a:r>
              <a:rPr lang="en-US" b="1" dirty="0" smtClean="0">
                <a:solidFill>
                  <a:schemeClr val="accent6">
                    <a:lumMod val="50000"/>
                  </a:schemeClr>
                </a:solidFill>
              </a:rPr>
              <a:t>patient</a:t>
            </a:r>
            <a:r>
              <a:rPr lang="en-US" dirty="0" smtClean="0">
                <a:solidFill>
                  <a:schemeClr val="accent6">
                    <a:lumMod val="50000"/>
                  </a:schemeClr>
                </a:solidFill>
              </a:rPr>
              <a:t>.</a:t>
            </a:r>
          </a:p>
          <a:p>
            <a:pPr marL="0" indent="0">
              <a:buNone/>
            </a:pPr>
            <a:endParaRPr lang="en-US" dirty="0">
              <a:solidFill>
                <a:schemeClr val="accent6">
                  <a:lumMod val="50000"/>
                </a:schemeClr>
              </a:solidFill>
            </a:endParaRPr>
          </a:p>
          <a:p>
            <a:pPr marL="0" indent="0" algn="ctr">
              <a:buNone/>
            </a:pPr>
            <a:r>
              <a:rPr lang="en-US" dirty="0" smtClean="0">
                <a:solidFill>
                  <a:schemeClr val="accent6">
                    <a:lumMod val="50000"/>
                  </a:schemeClr>
                </a:solidFill>
              </a:rPr>
              <a:t>Great Job!  </a:t>
            </a:r>
            <a:endParaRPr lang="en-US" dirty="0">
              <a:solidFill>
                <a:schemeClr val="accent6">
                  <a:lumMod val="50000"/>
                </a:schemeClr>
              </a:solidFill>
            </a:endParaRPr>
          </a:p>
        </p:txBody>
      </p:sp>
      <p:pic>
        <p:nvPicPr>
          <p:cNvPr id="1026" name="Picture 2" descr="C:\Users\lfuscorn\AppData\Local\Microsoft\Windows\Temporary Internet Files\Content.IE5\T1LTCYS3\MC9004413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57600"/>
            <a:ext cx="2190206"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5650672"/>
            <a:ext cx="1656806" cy="246221"/>
          </a:xfrm>
          <a:prstGeom prst="rect">
            <a:avLst/>
          </a:prstGeom>
          <a:noFill/>
        </p:spPr>
        <p:txBody>
          <a:bodyPr wrap="square" rtlCol="0">
            <a:spAutoFit/>
          </a:bodyPr>
          <a:lstStyle/>
          <a:p>
            <a:r>
              <a:rPr lang="en-US" sz="1000" dirty="0" smtClean="0"/>
              <a:t>Microsoft Clip Art</a:t>
            </a:r>
            <a:endParaRPr lang="en-US" sz="1000" dirty="0"/>
          </a:p>
        </p:txBody>
      </p:sp>
    </p:spTree>
    <p:extLst>
      <p:ext uri="{BB962C8B-B14F-4D97-AF65-F5344CB8AC3E}">
        <p14:creationId xmlns:p14="http://schemas.microsoft.com/office/powerpoint/2010/main" val="228768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Let’s Review!</a:t>
            </a:r>
            <a:endParaRPr lang="en-US" dirty="0"/>
          </a:p>
        </p:txBody>
      </p:sp>
      <p:sp>
        <p:nvSpPr>
          <p:cNvPr id="5" name="TextBox 4"/>
          <p:cNvSpPr txBox="1"/>
          <p:nvPr/>
        </p:nvSpPr>
        <p:spPr>
          <a:xfrm>
            <a:off x="1295400" y="6019800"/>
            <a:ext cx="6400800" cy="369332"/>
          </a:xfrm>
          <a:prstGeom prst="rect">
            <a:avLst/>
          </a:prstGeom>
          <a:noFill/>
        </p:spPr>
        <p:txBody>
          <a:bodyPr wrap="square" rtlCol="0">
            <a:spAutoFit/>
          </a:bodyPr>
          <a:lstStyle/>
          <a:p>
            <a:pPr algn="ctr"/>
            <a:r>
              <a:rPr lang="en-US" b="1" dirty="0" smtClean="0"/>
              <a:t>You are now ready to administer your insulin injection!</a:t>
            </a:r>
            <a:endParaRPr lang="en-US"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77800" y="2768600"/>
            <a:ext cx="2641599" cy="19812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32000" y="2768600"/>
            <a:ext cx="2641600" cy="1981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77025" y="2746375"/>
            <a:ext cx="2667000" cy="20002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51020" y="2743926"/>
            <a:ext cx="2647406" cy="1985555"/>
          </a:xfrm>
          <a:prstGeom prst="rect">
            <a:avLst/>
          </a:prstGeom>
        </p:spPr>
      </p:pic>
    </p:spTree>
    <p:extLst>
      <p:ext uri="{BB962C8B-B14F-4D97-AF65-F5344CB8AC3E}">
        <p14:creationId xmlns:p14="http://schemas.microsoft.com/office/powerpoint/2010/main" val="3700868648"/>
      </p:ext>
    </p:extLst>
  </p:cSld>
  <p:clrMapOvr>
    <a:masterClrMapping/>
  </p:clrMapOvr>
  <mc:AlternateContent xmlns:mc="http://schemas.openxmlformats.org/markup-compatibility/2006" xmlns:p14="http://schemas.microsoft.com/office/powerpoint/2010/main">
    <mc:Choice Requires="p14">
      <p:transition spd="slow" p14:dur="2000">
        <p14:doors dir="vert"/>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t>Practice Makes Perfect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6">
                    <a:lumMod val="50000"/>
                  </a:schemeClr>
                </a:solidFill>
              </a:rPr>
              <a:t>Now that you have learned:</a:t>
            </a:r>
          </a:p>
          <a:p>
            <a:pPr>
              <a:buFont typeface="Wingdings" pitchFamily="2" charset="2"/>
              <a:buChar char="§"/>
            </a:pPr>
            <a:endParaRPr lang="en-US" b="1" dirty="0" smtClean="0">
              <a:solidFill>
                <a:schemeClr val="accent6">
                  <a:lumMod val="50000"/>
                </a:schemeClr>
              </a:solidFill>
            </a:endParaRPr>
          </a:p>
          <a:p>
            <a:pPr>
              <a:buFont typeface="Wingdings" pitchFamily="2" charset="2"/>
              <a:buChar char="§"/>
            </a:pPr>
            <a:r>
              <a:rPr lang="en-US" b="1" dirty="0" smtClean="0">
                <a:solidFill>
                  <a:schemeClr val="accent6">
                    <a:lumMod val="50000"/>
                  </a:schemeClr>
                </a:solidFill>
              </a:rPr>
              <a:t>Parts of a Syringe</a:t>
            </a:r>
          </a:p>
          <a:p>
            <a:pPr>
              <a:buFont typeface="Wingdings" pitchFamily="2" charset="2"/>
              <a:buChar char="§"/>
            </a:pPr>
            <a:r>
              <a:rPr lang="en-US" b="1" dirty="0" smtClean="0">
                <a:solidFill>
                  <a:schemeClr val="accent6">
                    <a:lumMod val="50000"/>
                  </a:schemeClr>
                </a:solidFill>
              </a:rPr>
              <a:t>Withdrawing Medication from a Vial</a:t>
            </a:r>
          </a:p>
          <a:p>
            <a:pPr>
              <a:buFont typeface="Wingdings" pitchFamily="2" charset="2"/>
              <a:buChar char="§"/>
            </a:pPr>
            <a:r>
              <a:rPr lang="en-US" b="1" dirty="0" smtClean="0">
                <a:solidFill>
                  <a:schemeClr val="accent6">
                    <a:lumMod val="50000"/>
                  </a:schemeClr>
                </a:solidFill>
              </a:rPr>
              <a:t>Reconstituting Powdered Medication in a Vial</a:t>
            </a:r>
          </a:p>
          <a:p>
            <a:pPr>
              <a:buFont typeface="Wingdings" pitchFamily="2" charset="2"/>
              <a:buChar char="§"/>
            </a:pPr>
            <a:r>
              <a:rPr lang="en-US" b="1" dirty="0" smtClean="0">
                <a:solidFill>
                  <a:schemeClr val="accent6">
                    <a:lumMod val="50000"/>
                  </a:schemeClr>
                </a:solidFill>
              </a:rPr>
              <a:t>Mixing Medications from Two Vials in One Syringe</a:t>
            </a:r>
          </a:p>
          <a:p>
            <a:pPr marL="0" indent="0">
              <a:buNone/>
            </a:pPr>
            <a:r>
              <a:rPr lang="en-US" b="1" dirty="0" smtClean="0">
                <a:solidFill>
                  <a:schemeClr val="accent6">
                    <a:lumMod val="50000"/>
                  </a:schemeClr>
                </a:solidFill>
              </a:rPr>
              <a:t>     </a:t>
            </a:r>
          </a:p>
          <a:p>
            <a:pPr marL="0" indent="0" algn="ctr">
              <a:buNone/>
            </a:pPr>
            <a:r>
              <a:rPr lang="en-US" b="1" dirty="0" smtClean="0">
                <a:solidFill>
                  <a:schemeClr val="accent6">
                    <a:lumMod val="50000"/>
                  </a:schemeClr>
                </a:solidFill>
              </a:rPr>
              <a:t>You are encouraged to practice withdrawing medication from a vial on your own.  Vials of water and syringes may be purchased at your local pharmacy and/or medical supply store.</a:t>
            </a:r>
            <a:r>
              <a:rPr lang="en-US" b="1" dirty="0"/>
              <a:t>	</a:t>
            </a:r>
            <a:endParaRPr lang="en-US" b="1" dirty="0" smtClean="0"/>
          </a:p>
          <a:p>
            <a:endParaRPr lang="en-US" b="1" dirty="0"/>
          </a:p>
        </p:txBody>
      </p:sp>
      <p:pic>
        <p:nvPicPr>
          <p:cNvPr id="4098" name="Picture 2" descr="C:\Users\lfuscorn\AppData\Local\Microsoft\Windows\Temporary Internet Files\Content.IE5\ZQS974CC\MC900286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37870"/>
            <a:ext cx="2104931" cy="16990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1974" y="2954627"/>
            <a:ext cx="1231427" cy="246221"/>
          </a:xfrm>
          <a:prstGeom prst="rect">
            <a:avLst/>
          </a:prstGeom>
        </p:spPr>
        <p:txBody>
          <a:bodyPr wrap="none">
            <a:spAutoFit/>
          </a:bodyPr>
          <a:lstStyle/>
          <a:p>
            <a:r>
              <a:rPr lang="en-US" sz="1000" dirty="0"/>
              <a:t>Microsoft Clip Art</a:t>
            </a:r>
          </a:p>
        </p:txBody>
      </p:sp>
    </p:spTree>
    <p:extLst>
      <p:ext uri="{BB962C8B-B14F-4D97-AF65-F5344CB8AC3E}">
        <p14:creationId xmlns:p14="http://schemas.microsoft.com/office/powerpoint/2010/main" val="3042396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Review Questions…</a:t>
            </a:r>
            <a:endParaRPr lang="en-US" dirty="0"/>
          </a:p>
        </p:txBody>
      </p:sp>
      <p:sp>
        <p:nvSpPr>
          <p:cNvPr id="3" name="Content Placeholder 2"/>
          <p:cNvSpPr>
            <a:spLocks noGrp="1"/>
          </p:cNvSpPr>
          <p:nvPr>
            <p:ph idx="1"/>
          </p:nvPr>
        </p:nvSpPr>
        <p:spPr>
          <a:xfrm>
            <a:off x="457200" y="1524000"/>
            <a:ext cx="8229600" cy="4953000"/>
          </a:xfrm>
        </p:spPr>
        <p:txBody>
          <a:bodyPr>
            <a:normAutofit lnSpcReduction="10000"/>
          </a:bodyPr>
          <a:lstStyle/>
          <a:p>
            <a:pPr marL="0" indent="0">
              <a:buNone/>
            </a:pPr>
            <a:r>
              <a:rPr lang="en-US" dirty="0">
                <a:solidFill>
                  <a:schemeClr val="accent6">
                    <a:lumMod val="50000"/>
                  </a:schemeClr>
                </a:solidFill>
              </a:rPr>
              <a:t>2.  The nurse takes Mrs. Smith’s 8:00 am antibiotic into her room.  Mrs. Smith asks the nurse what the medication is and why she should take it.  The appropriate reply by the nurse is:</a:t>
            </a:r>
          </a:p>
          <a:p>
            <a:pPr marL="0" indent="0">
              <a:buNone/>
            </a:pPr>
            <a:r>
              <a:rPr lang="en-US" dirty="0">
                <a:solidFill>
                  <a:schemeClr val="accent6">
                    <a:lumMod val="50000"/>
                  </a:schemeClr>
                </a:solidFill>
              </a:rPr>
              <a:t> 	a.  Tell Mrs. Smith the name of the medication </a:t>
            </a:r>
            <a:r>
              <a:rPr lang="en-US" dirty="0" smtClean="0">
                <a:solidFill>
                  <a:schemeClr val="accent6">
                    <a:lumMod val="50000"/>
                  </a:schemeClr>
                </a:solidFill>
              </a:rPr>
              <a:t>	and </a:t>
            </a:r>
            <a:r>
              <a:rPr lang="en-US" dirty="0">
                <a:solidFill>
                  <a:schemeClr val="accent6">
                    <a:lumMod val="50000"/>
                  </a:schemeClr>
                </a:solidFill>
              </a:rPr>
              <a:t>a description of </a:t>
            </a:r>
            <a:r>
              <a:rPr lang="en-US" dirty="0" smtClean="0">
                <a:solidFill>
                  <a:schemeClr val="accent6">
                    <a:lumMod val="50000"/>
                  </a:schemeClr>
                </a:solidFill>
              </a:rPr>
              <a:t>its </a:t>
            </a:r>
            <a:r>
              <a:rPr lang="en-US" dirty="0">
                <a:solidFill>
                  <a:schemeClr val="accent6">
                    <a:lumMod val="50000"/>
                  </a:schemeClr>
                </a:solidFill>
              </a:rPr>
              <a:t>desired effect.</a:t>
            </a:r>
          </a:p>
          <a:p>
            <a:pPr marL="0" indent="0">
              <a:buNone/>
            </a:pPr>
            <a:r>
              <a:rPr lang="en-US" dirty="0">
                <a:solidFill>
                  <a:schemeClr val="accent6">
                    <a:lumMod val="50000"/>
                  </a:schemeClr>
                </a:solidFill>
              </a:rPr>
              <a:t>	b.  </a:t>
            </a:r>
            <a:r>
              <a:rPr lang="en-US" cap="all" dirty="0">
                <a:solidFill>
                  <a:schemeClr val="accent6">
                    <a:lumMod val="50000"/>
                  </a:schemeClr>
                </a:solidFill>
              </a:rPr>
              <a:t>A</a:t>
            </a:r>
            <a:r>
              <a:rPr lang="en-US" dirty="0">
                <a:solidFill>
                  <a:schemeClr val="accent6">
                    <a:lumMod val="50000"/>
                  </a:schemeClr>
                </a:solidFill>
              </a:rPr>
              <a:t>dvise Mrs. Smith to ask her doctor when he </a:t>
            </a:r>
            <a:r>
              <a:rPr lang="en-US" dirty="0" smtClean="0">
                <a:solidFill>
                  <a:schemeClr val="accent6">
                    <a:lumMod val="50000"/>
                  </a:schemeClr>
                </a:solidFill>
              </a:rPr>
              <a:t>	visits </a:t>
            </a:r>
            <a:r>
              <a:rPr lang="en-US" dirty="0">
                <a:solidFill>
                  <a:schemeClr val="accent6">
                    <a:lumMod val="50000"/>
                  </a:schemeClr>
                </a:solidFill>
              </a:rPr>
              <a:t>her in the </a:t>
            </a:r>
            <a:r>
              <a:rPr lang="en-US" dirty="0" smtClean="0">
                <a:solidFill>
                  <a:schemeClr val="accent6">
                    <a:lumMod val="50000"/>
                  </a:schemeClr>
                </a:solidFill>
              </a:rPr>
              <a:t>morning</a:t>
            </a:r>
            <a:r>
              <a:rPr lang="en-US" dirty="0">
                <a:solidFill>
                  <a:schemeClr val="accent6">
                    <a:lumMod val="50000"/>
                  </a:schemeClr>
                </a:solidFill>
              </a:rPr>
              <a:t>.</a:t>
            </a:r>
          </a:p>
          <a:p>
            <a:pPr marL="0" indent="0">
              <a:buNone/>
            </a:pPr>
            <a:r>
              <a:rPr lang="en-US" dirty="0">
                <a:solidFill>
                  <a:schemeClr val="accent6">
                    <a:lumMod val="50000"/>
                  </a:schemeClr>
                </a:solidFill>
              </a:rPr>
              <a:t>	c.  Explain to Mrs. Smith that the doctor </a:t>
            </a:r>
            <a:r>
              <a:rPr lang="en-US" dirty="0" smtClean="0">
                <a:solidFill>
                  <a:schemeClr val="accent6">
                    <a:lumMod val="50000"/>
                  </a:schemeClr>
                </a:solidFill>
              </a:rPr>
              <a:t>	prescribed </a:t>
            </a:r>
            <a:r>
              <a:rPr lang="en-US" dirty="0">
                <a:solidFill>
                  <a:schemeClr val="accent6">
                    <a:lumMod val="50000"/>
                  </a:schemeClr>
                </a:solidFill>
              </a:rPr>
              <a:t>the medication </a:t>
            </a:r>
            <a:r>
              <a:rPr lang="en-US" dirty="0" smtClean="0">
                <a:solidFill>
                  <a:schemeClr val="accent6">
                    <a:lumMod val="50000"/>
                  </a:schemeClr>
                </a:solidFill>
              </a:rPr>
              <a:t>because </a:t>
            </a:r>
            <a:r>
              <a:rPr lang="en-US" dirty="0">
                <a:solidFill>
                  <a:schemeClr val="accent6">
                    <a:lumMod val="50000"/>
                  </a:schemeClr>
                </a:solidFill>
              </a:rPr>
              <a:t>she needs </a:t>
            </a:r>
            <a:r>
              <a:rPr lang="en-US" dirty="0" smtClean="0">
                <a:solidFill>
                  <a:schemeClr val="accent6">
                    <a:lumMod val="50000"/>
                  </a:schemeClr>
                </a:solidFill>
              </a:rPr>
              <a:t>	it</a:t>
            </a:r>
            <a:r>
              <a:rPr lang="en-US" dirty="0">
                <a:solidFill>
                  <a:schemeClr val="accent6">
                    <a:lumMod val="50000"/>
                  </a:schemeClr>
                </a:solidFill>
              </a:rPr>
              <a:t>.</a:t>
            </a:r>
          </a:p>
          <a:p>
            <a:pPr marL="0" indent="0">
              <a:buNone/>
            </a:pPr>
            <a:r>
              <a:rPr lang="en-US" dirty="0">
                <a:solidFill>
                  <a:schemeClr val="accent6">
                    <a:lumMod val="50000"/>
                  </a:schemeClr>
                </a:solidFill>
              </a:rPr>
              <a:t>	d.  Let Mrs. Smith know that you are not familiar </a:t>
            </a:r>
            <a:r>
              <a:rPr lang="en-US" dirty="0" smtClean="0">
                <a:solidFill>
                  <a:schemeClr val="accent6">
                    <a:lumMod val="50000"/>
                  </a:schemeClr>
                </a:solidFill>
              </a:rPr>
              <a:t>	with the medication</a:t>
            </a:r>
            <a:r>
              <a:rPr lang="en-US" dirty="0">
                <a:solidFill>
                  <a:schemeClr val="accent6">
                    <a:lumMod val="50000"/>
                  </a:schemeClr>
                </a:solidFill>
              </a:rPr>
              <a:t>.</a:t>
            </a:r>
          </a:p>
          <a:p>
            <a:endParaRPr lang="en-US" dirty="0"/>
          </a:p>
        </p:txBody>
      </p:sp>
    </p:spTree>
    <p:extLst>
      <p:ext uri="{BB962C8B-B14F-4D97-AF65-F5344CB8AC3E}">
        <p14:creationId xmlns:p14="http://schemas.microsoft.com/office/powerpoint/2010/main" val="3553024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solidFill>
                  <a:schemeClr val="accent6">
                    <a:lumMod val="50000"/>
                  </a:schemeClr>
                </a:solidFill>
              </a:rPr>
              <a:t>Lynn, P. (3</a:t>
            </a:r>
            <a:r>
              <a:rPr lang="en-US" baseline="30000" dirty="0" smtClean="0">
                <a:solidFill>
                  <a:schemeClr val="accent6">
                    <a:lumMod val="50000"/>
                  </a:schemeClr>
                </a:solidFill>
              </a:rPr>
              <a:t>rd</a:t>
            </a:r>
            <a:r>
              <a:rPr lang="en-US" dirty="0" smtClean="0">
                <a:solidFill>
                  <a:schemeClr val="accent6">
                    <a:lumMod val="50000"/>
                  </a:schemeClr>
                </a:solidFill>
              </a:rPr>
              <a:t>). 2011. </a:t>
            </a:r>
            <a:r>
              <a:rPr lang="en-US" i="1" dirty="0" smtClean="0">
                <a:solidFill>
                  <a:schemeClr val="accent6">
                    <a:lumMod val="50000"/>
                  </a:schemeClr>
                </a:solidFill>
              </a:rPr>
              <a:t>Taylor’s clinical nursing skills: A</a:t>
            </a:r>
          </a:p>
          <a:p>
            <a:pPr marL="457200" lvl="1" indent="0">
              <a:buNone/>
            </a:pPr>
            <a:r>
              <a:rPr lang="en-US" i="1" dirty="0">
                <a:solidFill>
                  <a:schemeClr val="accent6">
                    <a:lumMod val="50000"/>
                  </a:schemeClr>
                </a:solidFill>
              </a:rPr>
              <a:t>	</a:t>
            </a:r>
            <a:r>
              <a:rPr lang="en-US" sz="2400" i="1" dirty="0" smtClean="0">
                <a:solidFill>
                  <a:schemeClr val="accent6">
                    <a:lumMod val="50000"/>
                  </a:schemeClr>
                </a:solidFill>
              </a:rPr>
              <a:t>nursing process approach. </a:t>
            </a:r>
            <a:r>
              <a:rPr lang="en-US" sz="2400" dirty="0" smtClean="0">
                <a:solidFill>
                  <a:schemeClr val="accent6">
                    <a:lumMod val="50000"/>
                  </a:schemeClr>
                </a:solidFill>
              </a:rPr>
              <a:t>New York, NY: 	Lippincott.</a:t>
            </a:r>
          </a:p>
          <a:p>
            <a:endParaRPr lang="en-US" dirty="0" smtClean="0"/>
          </a:p>
          <a:p>
            <a:endParaRPr lang="en-US" dirty="0"/>
          </a:p>
        </p:txBody>
      </p:sp>
    </p:spTree>
    <p:extLst>
      <p:ext uri="{BB962C8B-B14F-4D97-AF65-F5344CB8AC3E}">
        <p14:creationId xmlns:p14="http://schemas.microsoft.com/office/powerpoint/2010/main" val="44963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Review Questions…</a:t>
            </a:r>
            <a:endParaRPr lang="en-US" dirty="0"/>
          </a:p>
        </p:txBody>
      </p:sp>
      <p:sp>
        <p:nvSpPr>
          <p:cNvPr id="3" name="Content Placeholder 2"/>
          <p:cNvSpPr>
            <a:spLocks noGrp="1"/>
          </p:cNvSpPr>
          <p:nvPr>
            <p:ph idx="1"/>
          </p:nvPr>
        </p:nvSpPr>
        <p:spPr>
          <a:xfrm>
            <a:off x="381000" y="1143000"/>
            <a:ext cx="8229600" cy="5334000"/>
          </a:xfrm>
        </p:spPr>
        <p:txBody>
          <a:bodyPr>
            <a:normAutofit lnSpcReduction="10000"/>
          </a:bodyPr>
          <a:lstStyle/>
          <a:p>
            <a:pPr marL="0" indent="0">
              <a:buNone/>
            </a:pPr>
            <a:r>
              <a:rPr lang="en-US" dirty="0" smtClean="0">
                <a:solidFill>
                  <a:schemeClr val="accent6">
                    <a:lumMod val="50000"/>
                  </a:schemeClr>
                </a:solidFill>
              </a:rPr>
              <a:t>3.  When </a:t>
            </a:r>
            <a:r>
              <a:rPr lang="en-US" dirty="0">
                <a:solidFill>
                  <a:schemeClr val="accent6">
                    <a:lumMod val="50000"/>
                  </a:schemeClr>
                </a:solidFill>
              </a:rPr>
              <a:t>identifying a new patient before administering medications, the nurse asks the patient to state </a:t>
            </a:r>
            <a:r>
              <a:rPr lang="en-US" dirty="0" smtClean="0">
                <a:solidFill>
                  <a:schemeClr val="accent6">
                    <a:lumMod val="50000"/>
                  </a:schemeClr>
                </a:solidFill>
              </a:rPr>
              <a:t>his </a:t>
            </a:r>
            <a:r>
              <a:rPr lang="en-US" dirty="0">
                <a:solidFill>
                  <a:schemeClr val="accent6">
                    <a:lumMod val="50000"/>
                  </a:schemeClr>
                </a:solidFill>
              </a:rPr>
              <a:t>name.  The patient states a name different than the armband.  The nurse asks again, and the </a:t>
            </a:r>
            <a:r>
              <a:rPr lang="en-US" dirty="0" smtClean="0">
                <a:solidFill>
                  <a:schemeClr val="accent6">
                    <a:lumMod val="50000"/>
                  </a:schemeClr>
                </a:solidFill>
              </a:rPr>
              <a:t>patient </a:t>
            </a:r>
            <a:r>
              <a:rPr lang="en-US" dirty="0">
                <a:solidFill>
                  <a:schemeClr val="accent6">
                    <a:lumMod val="50000"/>
                  </a:schemeClr>
                </a:solidFill>
              </a:rPr>
              <a:t>states yet another name.  What is the nurse’s next action?</a:t>
            </a:r>
          </a:p>
          <a:p>
            <a:pPr marL="0" indent="0">
              <a:buNone/>
            </a:pPr>
            <a:r>
              <a:rPr lang="en-US" dirty="0">
                <a:solidFill>
                  <a:schemeClr val="accent6">
                    <a:lumMod val="50000"/>
                  </a:schemeClr>
                </a:solidFill>
              </a:rPr>
              <a:t>	a.  Match the patient’s armband to the name </a:t>
            </a:r>
            <a:r>
              <a:rPr lang="en-US" dirty="0" smtClean="0">
                <a:solidFill>
                  <a:schemeClr val="accent6">
                    <a:lumMod val="50000"/>
                  </a:schemeClr>
                </a:solidFill>
              </a:rPr>
              <a:t>	on </a:t>
            </a:r>
            <a:r>
              <a:rPr lang="en-US" dirty="0">
                <a:solidFill>
                  <a:schemeClr val="accent6">
                    <a:lumMod val="50000"/>
                  </a:schemeClr>
                </a:solidFill>
              </a:rPr>
              <a:t>the MAR and </a:t>
            </a:r>
            <a:r>
              <a:rPr lang="en-US" dirty="0" smtClean="0">
                <a:solidFill>
                  <a:schemeClr val="accent6">
                    <a:lumMod val="50000"/>
                  </a:schemeClr>
                </a:solidFill>
              </a:rPr>
              <a:t>administer </a:t>
            </a:r>
            <a:r>
              <a:rPr lang="en-US" dirty="0">
                <a:solidFill>
                  <a:schemeClr val="accent6">
                    <a:lumMod val="50000"/>
                  </a:schemeClr>
                </a:solidFill>
              </a:rPr>
              <a:t>the medications.</a:t>
            </a:r>
          </a:p>
          <a:p>
            <a:pPr marL="0" indent="0">
              <a:buNone/>
            </a:pPr>
            <a:r>
              <a:rPr lang="en-US" dirty="0">
                <a:solidFill>
                  <a:schemeClr val="accent6">
                    <a:lumMod val="50000"/>
                  </a:schemeClr>
                </a:solidFill>
              </a:rPr>
              <a:t>	b.  Hold the medications and contact the </a:t>
            </a:r>
            <a:r>
              <a:rPr lang="en-US" dirty="0" smtClean="0">
                <a:solidFill>
                  <a:schemeClr val="accent6">
                    <a:lumMod val="50000"/>
                  </a:schemeClr>
                </a:solidFill>
              </a:rPr>
              <a:t>	physician</a:t>
            </a:r>
            <a:r>
              <a:rPr lang="en-US" dirty="0">
                <a:solidFill>
                  <a:schemeClr val="accent6">
                    <a:lumMod val="50000"/>
                  </a:schemeClr>
                </a:solidFill>
              </a:rPr>
              <a:t>.</a:t>
            </a:r>
          </a:p>
          <a:p>
            <a:pPr marL="0" indent="0">
              <a:buNone/>
            </a:pPr>
            <a:r>
              <a:rPr lang="en-US" dirty="0">
                <a:solidFill>
                  <a:schemeClr val="accent6">
                    <a:lumMod val="50000"/>
                  </a:schemeClr>
                </a:solidFill>
              </a:rPr>
              <a:t>	c.  Evaluate the patient’s mental status before </a:t>
            </a:r>
            <a:r>
              <a:rPr lang="en-US" dirty="0" smtClean="0">
                <a:solidFill>
                  <a:schemeClr val="accent6">
                    <a:lumMod val="50000"/>
                  </a:schemeClr>
                </a:solidFill>
              </a:rPr>
              <a:t>	administering </a:t>
            </a:r>
            <a:r>
              <a:rPr lang="en-US" dirty="0">
                <a:solidFill>
                  <a:schemeClr val="accent6">
                    <a:lumMod val="50000"/>
                  </a:schemeClr>
                </a:solidFill>
              </a:rPr>
              <a:t>any further </a:t>
            </a:r>
            <a:r>
              <a:rPr lang="en-US" dirty="0" smtClean="0">
                <a:solidFill>
                  <a:schemeClr val="accent6">
                    <a:lumMod val="50000"/>
                  </a:schemeClr>
                </a:solidFill>
              </a:rPr>
              <a:t>medications</a:t>
            </a:r>
            <a:r>
              <a:rPr lang="en-US" dirty="0">
                <a:solidFill>
                  <a:schemeClr val="accent6">
                    <a:lumMod val="50000"/>
                  </a:schemeClr>
                </a:solidFill>
              </a:rPr>
              <a:t>.</a:t>
            </a:r>
          </a:p>
          <a:p>
            <a:pPr marL="0" indent="0">
              <a:buNone/>
            </a:pPr>
            <a:r>
              <a:rPr lang="en-US" dirty="0">
                <a:solidFill>
                  <a:schemeClr val="accent6">
                    <a:lumMod val="50000"/>
                  </a:schemeClr>
                </a:solidFill>
              </a:rPr>
              <a:t>	d.  Ask another nurse or family member to </a:t>
            </a:r>
            <a:r>
              <a:rPr lang="en-US" dirty="0" smtClean="0">
                <a:solidFill>
                  <a:schemeClr val="accent6">
                    <a:lumMod val="50000"/>
                  </a:schemeClr>
                </a:solidFill>
              </a:rPr>
              <a:t>	identify </a:t>
            </a:r>
            <a:r>
              <a:rPr lang="en-US" dirty="0">
                <a:solidFill>
                  <a:schemeClr val="accent6">
                    <a:lumMod val="50000"/>
                  </a:schemeClr>
                </a:solidFill>
              </a:rPr>
              <a:t>the patient</a:t>
            </a:r>
            <a:r>
              <a:rPr lang="en-US" dirty="0" smtClean="0">
                <a:solidFill>
                  <a:schemeClr val="accent6">
                    <a:lumMod val="50000"/>
                  </a:schemeClr>
                </a:solidFill>
              </a:rPr>
              <a:t>.</a:t>
            </a:r>
          </a:p>
          <a:p>
            <a:pPr marL="0" lvl="0" indent="0">
              <a:buNone/>
            </a:pPr>
            <a:endParaRPr lang="en-US" dirty="0" smtClean="0">
              <a:solidFill>
                <a:schemeClr val="accent6">
                  <a:lumMod val="50000"/>
                </a:schemeClr>
              </a:solidFill>
            </a:endParaRPr>
          </a:p>
          <a:p>
            <a:pPr marL="0" indent="0">
              <a:buNone/>
            </a:pPr>
            <a:endParaRPr lang="en-US" sz="1600" dirty="0" smtClean="0"/>
          </a:p>
        </p:txBody>
      </p:sp>
    </p:spTree>
    <p:extLst>
      <p:ext uri="{BB962C8B-B14F-4D97-AF65-F5344CB8AC3E}">
        <p14:creationId xmlns:p14="http://schemas.microsoft.com/office/powerpoint/2010/main" val="32921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0" lvl="0" indent="0">
              <a:buNone/>
            </a:pPr>
            <a:r>
              <a:rPr lang="en-US" dirty="0" smtClean="0">
                <a:solidFill>
                  <a:schemeClr val="accent6">
                    <a:lumMod val="50000"/>
                  </a:schemeClr>
                </a:solidFill>
              </a:rPr>
              <a:t>4</a:t>
            </a:r>
            <a:r>
              <a:rPr lang="en-US" dirty="0">
                <a:solidFill>
                  <a:schemeClr val="accent6">
                    <a:lumMod val="50000"/>
                  </a:schemeClr>
                </a:solidFill>
              </a:rPr>
              <a:t>.  The nurse is preparing to administer a tablet to a patient.  The nurse should remove the PO medication from its unit dose package:</a:t>
            </a:r>
          </a:p>
          <a:p>
            <a:pPr marL="0" lvl="0" indent="0">
              <a:buNone/>
            </a:pPr>
            <a:r>
              <a:rPr lang="en-US" dirty="0">
                <a:solidFill>
                  <a:schemeClr val="accent6">
                    <a:lumMod val="50000"/>
                  </a:schemeClr>
                </a:solidFill>
              </a:rPr>
              <a:t>	a. Outside the door to the patient’s  room</a:t>
            </a:r>
          </a:p>
          <a:p>
            <a:pPr marL="0" lvl="0" indent="0">
              <a:buNone/>
            </a:pPr>
            <a:r>
              <a:rPr lang="en-US" dirty="0">
                <a:solidFill>
                  <a:schemeClr val="accent6">
                    <a:lumMod val="50000"/>
                  </a:schemeClr>
                </a:solidFill>
              </a:rPr>
              <a:t>	b.  At the patient’s bedside</a:t>
            </a:r>
          </a:p>
          <a:p>
            <a:pPr marL="0" lvl="0" indent="0">
              <a:buNone/>
            </a:pPr>
            <a:r>
              <a:rPr lang="en-US" dirty="0">
                <a:solidFill>
                  <a:schemeClr val="accent6">
                    <a:lumMod val="50000"/>
                  </a:schemeClr>
                </a:solidFill>
              </a:rPr>
              <a:t>	c.  In the medication room</a:t>
            </a:r>
          </a:p>
          <a:p>
            <a:pPr marL="0" lvl="0" indent="0">
              <a:buNone/>
            </a:pPr>
            <a:r>
              <a:rPr lang="en-US" dirty="0">
                <a:solidFill>
                  <a:schemeClr val="accent6">
                    <a:lumMod val="50000"/>
                  </a:schemeClr>
                </a:solidFill>
              </a:rPr>
              <a:t>	d.  At the medication cart</a:t>
            </a:r>
          </a:p>
          <a:p>
            <a:endParaRPr lang="en-US" dirty="0"/>
          </a:p>
        </p:txBody>
      </p:sp>
    </p:spTree>
    <p:extLst>
      <p:ext uri="{BB962C8B-B14F-4D97-AF65-F5344CB8AC3E}">
        <p14:creationId xmlns:p14="http://schemas.microsoft.com/office/powerpoint/2010/main" val="203651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Answers to Review</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6">
                    <a:lumMod val="50000"/>
                  </a:schemeClr>
                </a:solidFill>
              </a:rPr>
              <a:t>1.  </a:t>
            </a:r>
            <a:r>
              <a:rPr lang="en-US" dirty="0">
                <a:solidFill>
                  <a:schemeClr val="accent6">
                    <a:lumMod val="50000"/>
                  </a:schemeClr>
                </a:solidFill>
              </a:rPr>
              <a:t>D  </a:t>
            </a:r>
            <a:r>
              <a:rPr lang="en-US" dirty="0" smtClean="0">
                <a:solidFill>
                  <a:schemeClr val="accent6">
                    <a:lumMod val="50000"/>
                  </a:schemeClr>
                </a:solidFill>
              </a:rPr>
              <a:t> Hand washing.</a:t>
            </a:r>
            <a:endParaRPr lang="en-US" dirty="0">
              <a:solidFill>
                <a:schemeClr val="accent6">
                  <a:lumMod val="50000"/>
                </a:schemeClr>
              </a:solidFill>
            </a:endParaRPr>
          </a:p>
          <a:p>
            <a:pPr marL="0" indent="0">
              <a:buNone/>
            </a:pPr>
            <a:r>
              <a:rPr lang="en-US" dirty="0" smtClean="0">
                <a:solidFill>
                  <a:schemeClr val="accent6">
                    <a:lumMod val="50000"/>
                  </a:schemeClr>
                </a:solidFill>
              </a:rPr>
              <a:t>2.  A   </a:t>
            </a:r>
            <a:r>
              <a:rPr lang="en-US" dirty="0">
                <a:solidFill>
                  <a:schemeClr val="accent6">
                    <a:lumMod val="50000"/>
                  </a:schemeClr>
                </a:solidFill>
              </a:rPr>
              <a:t>Tell Mrs. Smith the name of the medication and </a:t>
            </a:r>
            <a:r>
              <a:rPr lang="en-US" dirty="0" smtClean="0">
                <a:solidFill>
                  <a:schemeClr val="accent6">
                    <a:lumMod val="50000"/>
                  </a:schemeClr>
                </a:solidFill>
              </a:rPr>
              <a:t>	a </a:t>
            </a:r>
            <a:r>
              <a:rPr lang="en-US" dirty="0">
                <a:solidFill>
                  <a:schemeClr val="accent6">
                    <a:lumMod val="50000"/>
                  </a:schemeClr>
                </a:solidFill>
              </a:rPr>
              <a:t>description of </a:t>
            </a:r>
            <a:r>
              <a:rPr lang="en-US" dirty="0" smtClean="0">
                <a:solidFill>
                  <a:schemeClr val="accent6">
                    <a:lumMod val="50000"/>
                  </a:schemeClr>
                </a:solidFill>
              </a:rPr>
              <a:t>its </a:t>
            </a:r>
            <a:r>
              <a:rPr lang="en-US" dirty="0">
                <a:solidFill>
                  <a:schemeClr val="accent6">
                    <a:lumMod val="50000"/>
                  </a:schemeClr>
                </a:solidFill>
              </a:rPr>
              <a:t>desired effect.</a:t>
            </a:r>
          </a:p>
          <a:p>
            <a:pPr marL="0" indent="0">
              <a:buNone/>
            </a:pPr>
            <a:r>
              <a:rPr lang="en-US" dirty="0" smtClean="0">
                <a:solidFill>
                  <a:schemeClr val="accent6">
                    <a:lumMod val="50000"/>
                  </a:schemeClr>
                </a:solidFill>
              </a:rPr>
              <a:t>3.  </a:t>
            </a:r>
            <a:r>
              <a:rPr lang="en-US" dirty="0">
                <a:solidFill>
                  <a:schemeClr val="accent6">
                    <a:lumMod val="50000"/>
                  </a:schemeClr>
                </a:solidFill>
              </a:rPr>
              <a:t>C  </a:t>
            </a:r>
            <a:r>
              <a:rPr lang="en-US" dirty="0" smtClean="0">
                <a:solidFill>
                  <a:schemeClr val="accent6">
                    <a:lumMod val="50000"/>
                  </a:schemeClr>
                </a:solidFill>
              </a:rPr>
              <a:t> </a:t>
            </a:r>
            <a:r>
              <a:rPr lang="en-US" dirty="0">
                <a:solidFill>
                  <a:schemeClr val="accent6">
                    <a:lumMod val="50000"/>
                  </a:schemeClr>
                </a:solidFill>
              </a:rPr>
              <a:t>Evaluate the patient’s mental status before </a:t>
            </a:r>
            <a:r>
              <a:rPr lang="en-US" dirty="0" smtClean="0">
                <a:solidFill>
                  <a:schemeClr val="accent6">
                    <a:lumMod val="50000"/>
                  </a:schemeClr>
                </a:solidFill>
              </a:rPr>
              <a:t>	administering </a:t>
            </a:r>
            <a:r>
              <a:rPr lang="en-US" dirty="0">
                <a:solidFill>
                  <a:schemeClr val="accent6">
                    <a:lumMod val="50000"/>
                  </a:schemeClr>
                </a:solidFill>
              </a:rPr>
              <a:t>any further </a:t>
            </a:r>
            <a:r>
              <a:rPr lang="en-US" dirty="0" smtClean="0">
                <a:solidFill>
                  <a:schemeClr val="accent6">
                    <a:lumMod val="50000"/>
                  </a:schemeClr>
                </a:solidFill>
              </a:rPr>
              <a:t>medications</a:t>
            </a:r>
            <a:r>
              <a:rPr lang="en-US" dirty="0">
                <a:solidFill>
                  <a:schemeClr val="accent6">
                    <a:lumMod val="50000"/>
                  </a:schemeClr>
                </a:solidFill>
              </a:rPr>
              <a:t>.</a:t>
            </a:r>
          </a:p>
          <a:p>
            <a:pPr marL="457200" indent="-457200">
              <a:buAutoNum type="arabicPeriod" startAt="4"/>
            </a:pPr>
            <a:r>
              <a:rPr lang="en-US" dirty="0" smtClean="0">
                <a:solidFill>
                  <a:schemeClr val="accent6">
                    <a:lumMod val="50000"/>
                  </a:schemeClr>
                </a:solidFill>
              </a:rPr>
              <a:t>B   </a:t>
            </a:r>
            <a:r>
              <a:rPr lang="en-US" dirty="0">
                <a:solidFill>
                  <a:schemeClr val="accent6">
                    <a:lumMod val="50000"/>
                  </a:schemeClr>
                </a:solidFill>
              </a:rPr>
              <a:t>At the patient’s </a:t>
            </a:r>
            <a:r>
              <a:rPr lang="en-US" dirty="0" smtClean="0">
                <a:solidFill>
                  <a:schemeClr val="accent6">
                    <a:lumMod val="50000"/>
                  </a:schemeClr>
                </a:solidFill>
              </a:rPr>
              <a:t>bedside.</a:t>
            </a:r>
          </a:p>
          <a:p>
            <a:pPr marL="457200" indent="-457200">
              <a:buAutoNum type="arabicPeriod" startAt="4"/>
            </a:pPr>
            <a:endParaRPr lang="en-US" dirty="0"/>
          </a:p>
          <a:p>
            <a:pPr marL="0" indent="0" algn="ctr">
              <a:buNone/>
            </a:pPr>
            <a:r>
              <a:rPr lang="en-US" sz="2800" b="1" dirty="0" smtClean="0">
                <a:solidFill>
                  <a:schemeClr val="accent6">
                    <a:lumMod val="50000"/>
                  </a:schemeClr>
                </a:solidFill>
              </a:rPr>
              <a:t>How did you do?</a:t>
            </a:r>
            <a:endParaRPr lang="en-US" sz="2800" b="1" dirty="0">
              <a:solidFill>
                <a:schemeClr val="accent6">
                  <a:lumMod val="50000"/>
                </a:schemeClr>
              </a:solidFill>
            </a:endParaRPr>
          </a:p>
        </p:txBody>
      </p:sp>
      <p:pic>
        <p:nvPicPr>
          <p:cNvPr id="1026" name="Picture 2" descr="C:\Users\lfuscorn\AppData\Local\Microsoft\Windows\Temporary Internet Files\Content.IE5\B87ZVH9E\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038600"/>
            <a:ext cx="1206500" cy="1901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5940425"/>
            <a:ext cx="1676400" cy="246221"/>
          </a:xfrm>
          <a:prstGeom prst="rect">
            <a:avLst/>
          </a:prstGeom>
          <a:noFill/>
        </p:spPr>
        <p:txBody>
          <a:bodyPr wrap="square" rtlCol="0">
            <a:spAutoFit/>
          </a:bodyPr>
          <a:lstStyle/>
          <a:p>
            <a:r>
              <a:rPr lang="en-US" sz="1000" dirty="0" smtClean="0"/>
              <a:t>Microsoft Clip Art</a:t>
            </a:r>
            <a:endParaRPr lang="en-US" sz="1000" dirty="0"/>
          </a:p>
        </p:txBody>
      </p:sp>
    </p:spTree>
    <p:extLst>
      <p:ext uri="{BB962C8B-B14F-4D97-AF65-F5344CB8AC3E}">
        <p14:creationId xmlns:p14="http://schemas.microsoft.com/office/powerpoint/2010/main" val="398730452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Parts of a Syringe</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endParaRPr lang="en-US" b="1" dirty="0" smtClean="0">
              <a:solidFill>
                <a:schemeClr val="accent6">
                  <a:lumMod val="50000"/>
                </a:schemeClr>
              </a:solidFill>
            </a:endParaRPr>
          </a:p>
          <a:p>
            <a:r>
              <a:rPr lang="en-US" b="1" dirty="0" smtClean="0">
                <a:solidFill>
                  <a:schemeClr val="accent6">
                    <a:lumMod val="50000"/>
                  </a:schemeClr>
                </a:solidFill>
              </a:rPr>
              <a:t>Plunger: </a:t>
            </a:r>
            <a:r>
              <a:rPr lang="en-US" dirty="0" smtClean="0">
                <a:solidFill>
                  <a:schemeClr val="accent6">
                    <a:lumMod val="50000"/>
                  </a:schemeClr>
                </a:solidFill>
              </a:rPr>
              <a:t>The </a:t>
            </a:r>
            <a:r>
              <a:rPr lang="en-US" dirty="0">
                <a:solidFill>
                  <a:schemeClr val="accent6">
                    <a:lumMod val="50000"/>
                  </a:schemeClr>
                </a:solidFill>
              </a:rPr>
              <a:t>part of a syringe that goes inside the barrel and pushes the contents of the syringe out. </a:t>
            </a:r>
            <a:endParaRPr lang="en-US" dirty="0" smtClean="0">
              <a:solidFill>
                <a:schemeClr val="accent6">
                  <a:lumMod val="50000"/>
                </a:schemeClr>
              </a:solidFill>
            </a:endParaRPr>
          </a:p>
          <a:p>
            <a:endParaRPr lang="en-US" b="1" dirty="0" smtClean="0">
              <a:solidFill>
                <a:schemeClr val="accent6">
                  <a:lumMod val="50000"/>
                </a:schemeClr>
              </a:solidFill>
            </a:endParaRPr>
          </a:p>
          <a:p>
            <a:r>
              <a:rPr lang="en-US" b="1" dirty="0" smtClean="0">
                <a:solidFill>
                  <a:schemeClr val="accent6">
                    <a:lumMod val="50000"/>
                  </a:schemeClr>
                </a:solidFill>
              </a:rPr>
              <a:t>Barrel: </a:t>
            </a:r>
            <a:r>
              <a:rPr lang="en-US" dirty="0">
                <a:solidFill>
                  <a:schemeClr val="accent6">
                    <a:lumMod val="50000"/>
                  </a:schemeClr>
                </a:solidFill>
              </a:rPr>
              <a:t>T</a:t>
            </a:r>
            <a:r>
              <a:rPr lang="en-US" dirty="0" smtClean="0">
                <a:solidFill>
                  <a:schemeClr val="accent6">
                    <a:lumMod val="50000"/>
                  </a:schemeClr>
                </a:solidFill>
              </a:rPr>
              <a:t>he </a:t>
            </a:r>
            <a:r>
              <a:rPr lang="en-US" dirty="0">
                <a:solidFill>
                  <a:schemeClr val="accent6">
                    <a:lumMod val="50000"/>
                  </a:schemeClr>
                </a:solidFill>
              </a:rPr>
              <a:t>cylindrical part of a syringe that holds fluid. </a:t>
            </a:r>
            <a:endParaRPr lang="en-US" dirty="0" smtClean="0">
              <a:solidFill>
                <a:schemeClr val="accent6">
                  <a:lumMod val="50000"/>
                </a:schemeClr>
              </a:solidFill>
            </a:endParaRPr>
          </a:p>
          <a:p>
            <a:endParaRPr lang="en-US" b="1" dirty="0" smtClean="0">
              <a:solidFill>
                <a:schemeClr val="accent6">
                  <a:lumMod val="50000"/>
                </a:schemeClr>
              </a:solidFill>
            </a:endParaRPr>
          </a:p>
          <a:p>
            <a:r>
              <a:rPr lang="en-US" b="1" dirty="0" smtClean="0">
                <a:solidFill>
                  <a:schemeClr val="accent6">
                    <a:lumMod val="50000"/>
                  </a:schemeClr>
                </a:solidFill>
              </a:rPr>
              <a:t>Needle Hub: </a:t>
            </a:r>
            <a:r>
              <a:rPr lang="en-US" dirty="0">
                <a:solidFill>
                  <a:schemeClr val="accent6">
                    <a:lumMod val="50000"/>
                  </a:schemeClr>
                </a:solidFill>
              </a:rPr>
              <a:t>The hub is at one end of the needle and is the part that attaches to the syringe</a:t>
            </a:r>
            <a:r>
              <a:rPr lang="en-US" dirty="0" smtClean="0">
                <a:solidFill>
                  <a:schemeClr val="accent6">
                    <a:lumMod val="50000"/>
                  </a:schemeClr>
                </a:solidFill>
              </a:rPr>
              <a:t>.</a:t>
            </a:r>
            <a:endParaRPr lang="en-US" b="1" dirty="0" smtClean="0">
              <a:solidFill>
                <a:schemeClr val="accent6">
                  <a:lumMod val="50000"/>
                </a:schemeClr>
              </a:solidFill>
            </a:endParaRPr>
          </a:p>
        </p:txBody>
      </p:sp>
    </p:spTree>
    <p:extLst>
      <p:ext uri="{BB962C8B-B14F-4D97-AF65-F5344CB8AC3E}">
        <p14:creationId xmlns:p14="http://schemas.microsoft.com/office/powerpoint/2010/main" val="860032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Parts of a Syringe…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b="1" dirty="0">
                <a:solidFill>
                  <a:schemeClr val="accent6">
                    <a:lumMod val="50000"/>
                  </a:schemeClr>
                </a:solidFill>
              </a:rPr>
              <a:t>Needle: </a:t>
            </a:r>
            <a:r>
              <a:rPr lang="en-US" dirty="0">
                <a:solidFill>
                  <a:schemeClr val="accent6">
                    <a:lumMod val="50000"/>
                  </a:schemeClr>
                </a:solidFill>
              </a:rPr>
              <a:t>Used to inject liquid into the body tissues</a:t>
            </a:r>
            <a:r>
              <a:rPr lang="en-US" dirty="0" smtClean="0">
                <a:solidFill>
                  <a:schemeClr val="accent6">
                    <a:lumMod val="50000"/>
                  </a:schemeClr>
                </a:solidFill>
              </a:rPr>
              <a:t>.</a:t>
            </a:r>
          </a:p>
          <a:p>
            <a:endParaRPr lang="en-US" b="1" dirty="0">
              <a:solidFill>
                <a:schemeClr val="accent6">
                  <a:lumMod val="50000"/>
                </a:schemeClr>
              </a:solidFill>
            </a:endParaRPr>
          </a:p>
          <a:p>
            <a:r>
              <a:rPr lang="en-US" b="1" dirty="0">
                <a:solidFill>
                  <a:schemeClr val="accent6">
                    <a:lumMod val="50000"/>
                  </a:schemeClr>
                </a:solidFill>
              </a:rPr>
              <a:t>Shaft: </a:t>
            </a:r>
            <a:r>
              <a:rPr lang="en-US" dirty="0">
                <a:solidFill>
                  <a:schemeClr val="accent6">
                    <a:lumMod val="50000"/>
                  </a:schemeClr>
                </a:solidFill>
              </a:rPr>
              <a:t>The long slender stem of the needle that is beveled at one end to form a point</a:t>
            </a:r>
            <a:r>
              <a:rPr lang="en-US" dirty="0" smtClean="0">
                <a:solidFill>
                  <a:schemeClr val="accent6">
                    <a:lumMod val="50000"/>
                  </a:schemeClr>
                </a:solidFill>
              </a:rPr>
              <a:t>.</a:t>
            </a:r>
          </a:p>
          <a:p>
            <a:endParaRPr lang="en-US" b="1" dirty="0">
              <a:solidFill>
                <a:schemeClr val="accent6">
                  <a:lumMod val="50000"/>
                </a:schemeClr>
              </a:solidFill>
            </a:endParaRPr>
          </a:p>
          <a:p>
            <a:r>
              <a:rPr lang="en-US" b="1" dirty="0">
                <a:solidFill>
                  <a:schemeClr val="accent6">
                    <a:lumMod val="50000"/>
                  </a:schemeClr>
                </a:solidFill>
              </a:rPr>
              <a:t>Lumen: </a:t>
            </a:r>
            <a:r>
              <a:rPr lang="en-US" dirty="0">
                <a:solidFill>
                  <a:schemeClr val="accent6">
                    <a:lumMod val="50000"/>
                  </a:schemeClr>
                </a:solidFill>
              </a:rPr>
              <a:t>The hollow bore of the needle shaft</a:t>
            </a:r>
            <a:r>
              <a:rPr lang="en-US" dirty="0" smtClean="0">
                <a:solidFill>
                  <a:schemeClr val="accent6">
                    <a:lumMod val="50000"/>
                  </a:schemeClr>
                </a:solidFill>
              </a:rPr>
              <a:t>.</a:t>
            </a:r>
          </a:p>
          <a:p>
            <a:endParaRPr lang="en-US" b="1" i="1" dirty="0">
              <a:solidFill>
                <a:schemeClr val="accent6">
                  <a:lumMod val="50000"/>
                </a:schemeClr>
              </a:solidFill>
            </a:endParaRPr>
          </a:p>
          <a:p>
            <a:r>
              <a:rPr lang="en-US" b="1" dirty="0">
                <a:solidFill>
                  <a:schemeClr val="accent6">
                    <a:lumMod val="50000"/>
                  </a:schemeClr>
                </a:solidFill>
              </a:rPr>
              <a:t>Bevel: </a:t>
            </a:r>
            <a:r>
              <a:rPr lang="en-US" dirty="0">
                <a:solidFill>
                  <a:schemeClr val="accent6">
                    <a:lumMod val="50000"/>
                  </a:schemeClr>
                </a:solidFill>
              </a:rPr>
              <a:t>The sloping point at the sharp end of the needle. </a:t>
            </a:r>
            <a:endParaRPr lang="en-US" b="1" dirty="0">
              <a:solidFill>
                <a:schemeClr val="accent6">
                  <a:lumMod val="50000"/>
                </a:schemeClr>
              </a:solidFill>
            </a:endParaRPr>
          </a:p>
        </p:txBody>
      </p:sp>
    </p:spTree>
    <p:extLst>
      <p:ext uri="{BB962C8B-B14F-4D97-AF65-F5344CB8AC3E}">
        <p14:creationId xmlns:p14="http://schemas.microsoft.com/office/powerpoint/2010/main" val="354927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Can you name the parts?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930399" y="2032001"/>
            <a:ext cx="4673600" cy="3505200"/>
          </a:xfrm>
        </p:spPr>
      </p:pic>
      <p:sp>
        <p:nvSpPr>
          <p:cNvPr id="10" name="Right Brace 9"/>
          <p:cNvSpPr/>
          <p:nvPr/>
        </p:nvSpPr>
        <p:spPr>
          <a:xfrm>
            <a:off x="4419600" y="3200400"/>
            <a:ext cx="990600" cy="1676400"/>
          </a:xfrm>
          <a:prstGeom prst="rightBrace">
            <a:avLst>
              <a:gd name="adj1" fmla="val 8333"/>
              <a:gd name="adj2" fmla="val 507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4419600" y="1828800"/>
            <a:ext cx="6096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3886200" y="4876800"/>
            <a:ext cx="76200" cy="38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4343400" y="5257800"/>
            <a:ext cx="5715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048794" y="2324350"/>
            <a:ext cx="1371600" cy="276999"/>
          </a:xfrm>
          <a:prstGeom prst="rect">
            <a:avLst/>
          </a:prstGeom>
          <a:noFill/>
        </p:spPr>
        <p:txBody>
          <a:bodyPr wrap="square" rtlCol="0">
            <a:spAutoFit/>
          </a:bodyPr>
          <a:lstStyle/>
          <a:p>
            <a:r>
              <a:rPr lang="en-US" sz="1200" dirty="0" smtClean="0"/>
              <a:t>Plunger</a:t>
            </a:r>
            <a:endParaRPr lang="en-US" sz="1200" dirty="0"/>
          </a:p>
        </p:txBody>
      </p:sp>
      <p:sp>
        <p:nvSpPr>
          <p:cNvPr id="16" name="TextBox 15"/>
          <p:cNvSpPr txBox="1"/>
          <p:nvPr/>
        </p:nvSpPr>
        <p:spPr>
          <a:xfrm>
            <a:off x="5410200" y="3954528"/>
            <a:ext cx="1447800" cy="276999"/>
          </a:xfrm>
          <a:prstGeom prst="rect">
            <a:avLst/>
          </a:prstGeom>
          <a:noFill/>
        </p:spPr>
        <p:txBody>
          <a:bodyPr wrap="square" rtlCol="0">
            <a:spAutoFit/>
          </a:bodyPr>
          <a:lstStyle/>
          <a:p>
            <a:r>
              <a:rPr lang="en-US" sz="1200" dirty="0" smtClean="0"/>
              <a:t>Barrel</a:t>
            </a:r>
            <a:endParaRPr lang="en-US" sz="1200" dirty="0"/>
          </a:p>
        </p:txBody>
      </p:sp>
      <p:sp>
        <p:nvSpPr>
          <p:cNvPr id="17" name="TextBox 16"/>
          <p:cNvSpPr txBox="1"/>
          <p:nvPr/>
        </p:nvSpPr>
        <p:spPr>
          <a:xfrm>
            <a:off x="4914900" y="5410200"/>
            <a:ext cx="1181100" cy="276999"/>
          </a:xfrm>
          <a:prstGeom prst="rect">
            <a:avLst/>
          </a:prstGeom>
          <a:noFill/>
        </p:spPr>
        <p:txBody>
          <a:bodyPr wrap="square" rtlCol="0">
            <a:spAutoFit/>
          </a:bodyPr>
          <a:lstStyle/>
          <a:p>
            <a:r>
              <a:rPr lang="en-US" sz="1200" dirty="0" smtClean="0"/>
              <a:t>Needle</a:t>
            </a:r>
            <a:endParaRPr lang="en-US" sz="1200" dirty="0"/>
          </a:p>
        </p:txBody>
      </p:sp>
      <p:sp>
        <p:nvSpPr>
          <p:cNvPr id="18" name="TextBox 17"/>
          <p:cNvSpPr txBox="1"/>
          <p:nvPr/>
        </p:nvSpPr>
        <p:spPr>
          <a:xfrm>
            <a:off x="2821577" y="4964892"/>
            <a:ext cx="1064623" cy="276999"/>
          </a:xfrm>
          <a:prstGeom prst="rect">
            <a:avLst/>
          </a:prstGeom>
          <a:noFill/>
        </p:spPr>
        <p:txBody>
          <a:bodyPr wrap="square" rtlCol="0">
            <a:spAutoFit/>
          </a:bodyPr>
          <a:lstStyle/>
          <a:p>
            <a:r>
              <a:rPr lang="en-US" sz="1200" dirty="0" smtClean="0"/>
              <a:t>Needle hub</a:t>
            </a:r>
            <a:endParaRPr lang="en-US" sz="1200" dirty="0"/>
          </a:p>
        </p:txBody>
      </p:sp>
    </p:spTree>
    <p:extLst>
      <p:ext uri="{BB962C8B-B14F-4D97-AF65-F5344CB8AC3E}">
        <p14:creationId xmlns:p14="http://schemas.microsoft.com/office/powerpoint/2010/main" val="511007470"/>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596</TotalTime>
  <Words>1359</Words>
  <Application>Microsoft Office PowerPoint</Application>
  <PresentationFormat>On-screen Show (4:3)</PresentationFormat>
  <Paragraphs>202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Executive</vt:lpstr>
      <vt:lpstr>Withdrawing Medication From a Vial</vt:lpstr>
      <vt:lpstr>Review Questions</vt:lpstr>
      <vt:lpstr>Review Questions…</vt:lpstr>
      <vt:lpstr>Review Questions…</vt:lpstr>
      <vt:lpstr>Review Questions…</vt:lpstr>
      <vt:lpstr>Answers to Review</vt:lpstr>
      <vt:lpstr>Parts of a Syringe</vt:lpstr>
      <vt:lpstr>Parts of a Syringe…</vt:lpstr>
      <vt:lpstr>Can you name the parts?</vt:lpstr>
      <vt:lpstr>How to Withdraw Medication From a Vial</vt:lpstr>
      <vt:lpstr>How to Withdraw…</vt:lpstr>
      <vt:lpstr>How to Withdraw…</vt:lpstr>
      <vt:lpstr>How to Withdraw…</vt:lpstr>
      <vt:lpstr>Let’s Review!</vt:lpstr>
      <vt:lpstr>Reconstituting Powdered Medication in a Vial</vt:lpstr>
      <vt:lpstr>Reconstituting Powdered…</vt:lpstr>
      <vt:lpstr>Reconstituting Powdered...</vt:lpstr>
      <vt:lpstr>Reconstituting Powdered…</vt:lpstr>
      <vt:lpstr>Mixing Medications From Two Vials in One Syringe</vt:lpstr>
      <vt:lpstr>Mixing Medications…</vt:lpstr>
      <vt:lpstr>Mixing Medications…</vt:lpstr>
      <vt:lpstr>Mixing Medications…</vt:lpstr>
      <vt:lpstr>Mixing Medications…</vt:lpstr>
      <vt:lpstr>Mixing Medications…</vt:lpstr>
      <vt:lpstr>Mixing Medications…</vt:lpstr>
      <vt:lpstr>Mixing Medications…</vt:lpstr>
      <vt:lpstr>Mixing Medications…</vt:lpstr>
      <vt:lpstr>Let’s Review!</vt:lpstr>
      <vt:lpstr>Practice Makes Perfect</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Withdrawing Medication From a Vial</dc:title>
  <dc:creator>lfuscorn</dc:creator>
  <cp:lastModifiedBy>lfuscorn</cp:lastModifiedBy>
  <cp:revision>73</cp:revision>
  <dcterms:created xsi:type="dcterms:W3CDTF">2013-03-19T01:19:57Z</dcterms:created>
  <dcterms:modified xsi:type="dcterms:W3CDTF">2013-05-02T21:38:39Z</dcterms:modified>
</cp:coreProperties>
</file>